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Montserrat"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11">
          <p15:clr>
            <a:srgbClr val="A4A3A4"/>
          </p15:clr>
        </p15:guide>
        <p15:guide id="2" pos="3840">
          <p15:clr>
            <a:srgbClr val="A4A3A4"/>
          </p15:clr>
        </p15:guide>
        <p15:guide id="3" orient="horz" pos="2608">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iGsUvkE5yTMlcxsLsguWY2NbCul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4A4C19-E76E-4782-AF16-1948286F3061}">
  <a:tblStyle styleId="{634A4C19-E76E-4782-AF16-1948286F306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5"/>
  </p:normalViewPr>
  <p:slideViewPr>
    <p:cSldViewPr snapToGrid="0">
      <p:cViewPr varScale="1">
        <p:scale>
          <a:sx n="120" d="100"/>
          <a:sy n="120" d="100"/>
        </p:scale>
        <p:origin x="496" y="192"/>
      </p:cViewPr>
      <p:guideLst>
        <p:guide orient="horz" pos="2211"/>
        <p:guide pos="3840"/>
        <p:guide orient="horz" pos="2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3a3048cc4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gf3a3048cc4_2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eb81b5523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1eb81b5523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1eb81b5523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11eb81b5523_0_2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eb81b5523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11eb81b5523_0_2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eb81b5523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1eb81b5523_0_3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1eb81b5523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1eb81b5523_0_3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1eb81b5523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11eb81b5523_0_3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eb81b552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11eb81b5523_0_3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1eb81b5523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11eb81b5523_0_3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1eb81b5523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11eb81b5523_0_3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1eb81b5523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11eb81b5523_0_3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eb81b5523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11eb81b5523_0_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1eb81b5523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11eb81b5523_0_3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eb81b5523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1eb81b5523_0_3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eb81b552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11eb81b5523_0_3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a:solidFill>
                  <a:schemeClr val="dk1"/>
                </a:solidFill>
              </a:rPr>
              <a:t>DIY platform for Decentralised Apps (DApps)</a:t>
            </a:r>
            <a:endParaRPr>
              <a:solidFill>
                <a:schemeClr val="dk1"/>
              </a:solidFill>
            </a:endParaRPr>
          </a:p>
          <a:p>
            <a:pPr marL="0" lvl="0" indent="0" algn="l" rtl="0">
              <a:lnSpc>
                <a:spcPct val="100000"/>
              </a:lnSpc>
              <a:spcBef>
                <a:spcPts val="0"/>
              </a:spcBef>
              <a:spcAft>
                <a:spcPts val="0"/>
              </a:spcAft>
              <a:buSzPts val="1100"/>
              <a:buNone/>
            </a:pPr>
            <a:r>
              <a:rPr lang="en-IN">
                <a:solidFill>
                  <a:schemeClr val="dk1"/>
                </a:solidFill>
              </a:rPr>
              <a:t>Infrastructure for running DApps worldwide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
        <p:nvSpPr>
          <p:cNvPr id="71" name="Google Shape;7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980fc3f0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g11980fc3f0d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979bb70ac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a:t>Developer - (code in Solidity) compiler - convert to white code</a:t>
            </a:r>
            <a:endParaRPr/>
          </a:p>
          <a:p>
            <a:pPr marL="0" lvl="0" indent="0" algn="l" rtl="0">
              <a:lnSpc>
                <a:spcPct val="100000"/>
              </a:lnSpc>
              <a:spcBef>
                <a:spcPts val="0"/>
              </a:spcBef>
              <a:spcAft>
                <a:spcPts val="0"/>
              </a:spcAft>
              <a:buSzPts val="1100"/>
              <a:buNone/>
            </a:pPr>
            <a:r>
              <a:rPr lang="en-IN"/>
              <a:t>Ether is dollar, Gwei is cents</a:t>
            </a:r>
            <a:endParaRPr/>
          </a:p>
        </p:txBody>
      </p:sp>
      <p:sp>
        <p:nvSpPr>
          <p:cNvPr id="88" name="Google Shape;88;g11979bb70ac_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 name="Google Shape;10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f3a3048cc4_1_9"/>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1" name="Google Shape;11;gf3a3048cc4_1_9"/>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f3a3048cc4_1_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f3a3048cc4_1_41"/>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f3a3048cc4_1_4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f3a3048cc4_1_44"/>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f3a3048cc4_1_44"/>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53" name="Google Shape;53;gf3a3048cc4_1_4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f3a3048cc4_1_4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gf3a3048cc4_1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5" name="Google Shape;15;gf3a3048cc4_1_16"/>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16" name="Google Shape;16;gf3a3048cc4_1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gf3a3048cc4_1_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f3a3048cc4_1_5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20" name="Google Shape;20;gf3a3048cc4_1_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gf3a3048cc4_1_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gf3a3048cc4_1_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gf3a3048cc4_1_13"/>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5" name="Google Shape;25;gf3a3048cc4_1_1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gf3a3048cc4_1_2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f3a3048cc4_1_20"/>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29" name="Google Shape;29;gf3a3048cc4_1_20"/>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0" name="Google Shape;30;gf3a3048cc4_1_2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f3a3048cc4_1_2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 name="Google Shape;33;gf3a3048cc4_1_2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f3a3048cc4_1_28"/>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f3a3048cc4_1_28"/>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7" name="Google Shape;37;gf3a3048cc4_1_2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gf3a3048cc4_1_32"/>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0" name="Google Shape;40;gf3a3048cc4_1_3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f3a3048cc4_1_35"/>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f3a3048cc4_1_35"/>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f3a3048cc4_1_35"/>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f3a3048cc4_1_35"/>
          <p:cNvSpPr txBox="1">
            <a:spLocks noGrp="1"/>
          </p:cNvSpPr>
          <p:nvPr>
            <p:ph type="body" idx="2"/>
          </p:nvPr>
        </p:nvSpPr>
        <p:spPr>
          <a:xfrm>
            <a:off x="6586000" y="965600"/>
            <a:ext cx="5115900" cy="4926900"/>
          </a:xfrm>
          <a:prstGeom prst="rect">
            <a:avLst/>
          </a:prstGeom>
          <a:noFill/>
          <a:ln>
            <a:noFill/>
          </a:ln>
        </p:spPr>
        <p:txBody>
          <a:bodyPr spcFirstLastPara="1" wrap="square" lIns="121900" tIns="121900" rIns="121900" bIns="121900" anchor="ctr" anchorCtr="0">
            <a:normAutofit/>
          </a:bodyPr>
          <a:lstStyle>
            <a:lvl1pPr marL="457200" lvl="0" indent="-381000" algn="l">
              <a:lnSpc>
                <a:spcPct val="115000"/>
              </a:lnSpc>
              <a:spcBef>
                <a:spcPts val="0"/>
              </a:spcBef>
              <a:spcAft>
                <a:spcPts val="0"/>
              </a:spcAft>
              <a:buClr>
                <a:schemeClr val="dk1"/>
              </a:buClr>
              <a:buSzPts val="2400"/>
              <a:buChar char="●"/>
              <a:defRPr>
                <a:solidFill>
                  <a:schemeClr val="dk1"/>
                </a:solidFill>
              </a:defRPr>
            </a:lvl1pPr>
            <a:lvl2pPr marL="914400" lvl="1" indent="-349250" algn="l">
              <a:lnSpc>
                <a:spcPct val="115000"/>
              </a:lnSpc>
              <a:spcBef>
                <a:spcPts val="0"/>
              </a:spcBef>
              <a:spcAft>
                <a:spcPts val="0"/>
              </a:spcAft>
              <a:buClr>
                <a:schemeClr val="dk1"/>
              </a:buClr>
              <a:buSzPts val="1900"/>
              <a:buChar char="○"/>
              <a:defRPr>
                <a:solidFill>
                  <a:schemeClr val="dk1"/>
                </a:solidFill>
              </a:defRPr>
            </a:lvl2pPr>
            <a:lvl3pPr marL="1371600" lvl="2" indent="-349250" algn="l">
              <a:lnSpc>
                <a:spcPct val="115000"/>
              </a:lnSpc>
              <a:spcBef>
                <a:spcPts val="0"/>
              </a:spcBef>
              <a:spcAft>
                <a:spcPts val="0"/>
              </a:spcAft>
              <a:buClr>
                <a:schemeClr val="dk1"/>
              </a:buClr>
              <a:buSzPts val="1900"/>
              <a:buChar char="■"/>
              <a:defRPr>
                <a:solidFill>
                  <a:schemeClr val="dk1"/>
                </a:solidFill>
              </a:defRPr>
            </a:lvl3pPr>
            <a:lvl4pPr marL="1828800" lvl="3" indent="-349250" algn="l">
              <a:lnSpc>
                <a:spcPct val="115000"/>
              </a:lnSpc>
              <a:spcBef>
                <a:spcPts val="0"/>
              </a:spcBef>
              <a:spcAft>
                <a:spcPts val="0"/>
              </a:spcAft>
              <a:buClr>
                <a:schemeClr val="dk1"/>
              </a:buClr>
              <a:buSzPts val="1900"/>
              <a:buChar char="●"/>
              <a:defRPr>
                <a:solidFill>
                  <a:schemeClr val="dk1"/>
                </a:solidFill>
              </a:defRPr>
            </a:lvl4pPr>
            <a:lvl5pPr marL="2286000" lvl="4" indent="-349250" algn="l">
              <a:lnSpc>
                <a:spcPct val="115000"/>
              </a:lnSpc>
              <a:spcBef>
                <a:spcPts val="0"/>
              </a:spcBef>
              <a:spcAft>
                <a:spcPts val="0"/>
              </a:spcAft>
              <a:buClr>
                <a:schemeClr val="dk1"/>
              </a:buClr>
              <a:buSzPts val="1900"/>
              <a:buChar char="○"/>
              <a:defRPr>
                <a:solidFill>
                  <a:schemeClr val="dk1"/>
                </a:solidFill>
              </a:defRPr>
            </a:lvl5pPr>
            <a:lvl6pPr marL="2743200" lvl="5" indent="-349250" algn="l">
              <a:lnSpc>
                <a:spcPct val="115000"/>
              </a:lnSpc>
              <a:spcBef>
                <a:spcPts val="0"/>
              </a:spcBef>
              <a:spcAft>
                <a:spcPts val="0"/>
              </a:spcAft>
              <a:buClr>
                <a:schemeClr val="dk1"/>
              </a:buClr>
              <a:buSzPts val="1900"/>
              <a:buChar char="■"/>
              <a:defRPr>
                <a:solidFill>
                  <a:schemeClr val="dk1"/>
                </a:solidFill>
              </a:defRPr>
            </a:lvl6pPr>
            <a:lvl7pPr marL="3200400" lvl="6" indent="-349250" algn="l">
              <a:lnSpc>
                <a:spcPct val="115000"/>
              </a:lnSpc>
              <a:spcBef>
                <a:spcPts val="0"/>
              </a:spcBef>
              <a:spcAft>
                <a:spcPts val="0"/>
              </a:spcAft>
              <a:buClr>
                <a:schemeClr val="dk1"/>
              </a:buClr>
              <a:buSzPts val="1900"/>
              <a:buChar char="●"/>
              <a:defRPr>
                <a:solidFill>
                  <a:schemeClr val="dk1"/>
                </a:solidFill>
              </a:defRPr>
            </a:lvl7pPr>
            <a:lvl8pPr marL="3657600" lvl="7" indent="-349250" algn="l">
              <a:lnSpc>
                <a:spcPct val="115000"/>
              </a:lnSpc>
              <a:spcBef>
                <a:spcPts val="0"/>
              </a:spcBef>
              <a:spcAft>
                <a:spcPts val="0"/>
              </a:spcAft>
              <a:buClr>
                <a:schemeClr val="dk1"/>
              </a:buClr>
              <a:buSzPts val="1900"/>
              <a:buChar char="○"/>
              <a:defRPr>
                <a:solidFill>
                  <a:schemeClr val="dk1"/>
                </a:solidFill>
              </a:defRPr>
            </a:lvl8pPr>
            <a:lvl9pPr marL="4114800" lvl="8" indent="-349250" algn="l">
              <a:lnSpc>
                <a:spcPct val="115000"/>
              </a:lnSpc>
              <a:spcBef>
                <a:spcPts val="0"/>
              </a:spcBef>
              <a:spcAft>
                <a:spcPts val="0"/>
              </a:spcAft>
              <a:buClr>
                <a:schemeClr val="dk1"/>
              </a:buClr>
              <a:buSzPts val="1900"/>
              <a:buChar char="■"/>
              <a:defRPr>
                <a:solidFill>
                  <a:schemeClr val="dk1"/>
                </a:solidFill>
              </a:defRPr>
            </a:lvl9pPr>
          </a:lstStyle>
          <a:p>
            <a:endParaRPr/>
          </a:p>
        </p:txBody>
      </p:sp>
      <p:sp>
        <p:nvSpPr>
          <p:cNvPr id="46" name="Google Shape;46;gf3a3048cc4_1_3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gf3a3048cc4_1_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7" name="Google Shape;7;gf3a3048cc4_1_5"/>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lt2"/>
              </a:buClr>
              <a:buSzPts val="2400"/>
              <a:buFont typeface="Arial"/>
              <a:buChar char="●"/>
              <a:defRPr sz="2400" b="0" i="0" u="none" strike="noStrike" cap="none">
                <a:solidFill>
                  <a:schemeClr val="lt2"/>
                </a:solidFill>
                <a:latin typeface="Arial"/>
                <a:ea typeface="Arial"/>
                <a:cs typeface="Arial"/>
                <a:sym typeface="Arial"/>
              </a:defRPr>
            </a:lvl1pPr>
            <a:lvl2pPr marL="914400" marR="0" lvl="1"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3pPr>
            <a:lvl4pPr marL="1828800" marR="0" lvl="3"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4pPr>
            <a:lvl5pPr marL="2286000" marR="0" lvl="4"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5pPr>
            <a:lvl6pPr marL="2743200" marR="0" lvl="5"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6pPr>
            <a:lvl7pPr marL="3200400" marR="0" lvl="6"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7pPr>
            <a:lvl8pPr marL="3657600" marR="0" lvl="7"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8pPr>
            <a:lvl9pPr marL="4114800" marR="0" lvl="8"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9pPr>
          </a:lstStyle>
          <a:p>
            <a:endParaRPr/>
          </a:p>
        </p:txBody>
      </p:sp>
      <p:sp>
        <p:nvSpPr>
          <p:cNvPr id="8" name="Google Shape;8;gf3a3048cc4_1_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59"/>
        <p:cNvGrpSpPr/>
        <p:nvPr/>
      </p:nvGrpSpPr>
      <p:grpSpPr>
        <a:xfrm>
          <a:off x="0" y="0"/>
          <a:ext cx="0" cy="0"/>
          <a:chOff x="0" y="0"/>
          <a:chExt cx="0" cy="0"/>
        </a:xfrm>
      </p:grpSpPr>
      <p:sp>
        <p:nvSpPr>
          <p:cNvPr id="60" name="Google Shape;60;p1"/>
          <p:cNvSpPr txBox="1">
            <a:spLocks noGrp="1"/>
          </p:cNvSpPr>
          <p:nvPr>
            <p:ph type="ctrTitle"/>
          </p:nvPr>
        </p:nvSpPr>
        <p:spPr>
          <a:xfrm>
            <a:off x="4228943" y="1946838"/>
            <a:ext cx="6229500" cy="2736900"/>
          </a:xfrm>
          <a:prstGeom prst="rect">
            <a:avLst/>
          </a:prstGeom>
          <a:noFill/>
          <a:ln>
            <a:noFill/>
          </a:ln>
        </p:spPr>
        <p:txBody>
          <a:bodyPr spcFirstLastPara="1" wrap="square" lIns="121900" tIns="121900" rIns="121900" bIns="121900" anchor="b" anchorCtr="0">
            <a:normAutofit fontScale="90000"/>
          </a:bodyPr>
          <a:lstStyle/>
          <a:p>
            <a:pPr marL="0" lvl="0" indent="0" algn="l" rtl="0">
              <a:lnSpc>
                <a:spcPct val="100000"/>
              </a:lnSpc>
              <a:spcBef>
                <a:spcPts val="0"/>
              </a:spcBef>
              <a:spcAft>
                <a:spcPts val="0"/>
              </a:spcAft>
              <a:buSzPct val="127777"/>
              <a:buNone/>
            </a:pPr>
            <a:r>
              <a:rPr lang="en-IN" sz="6000" b="1">
                <a:solidFill>
                  <a:srgbClr val="636890"/>
                </a:solidFill>
                <a:latin typeface="Montserrat"/>
                <a:ea typeface="Montserrat"/>
                <a:cs typeface="Montserrat"/>
                <a:sym typeface="Montserrat"/>
              </a:rPr>
              <a:t>Ethereum </a:t>
            </a:r>
            <a:endParaRPr sz="6000" b="1">
              <a:solidFill>
                <a:srgbClr val="636890"/>
              </a:solidFill>
              <a:latin typeface="Montserrat"/>
              <a:ea typeface="Montserrat"/>
              <a:cs typeface="Montserrat"/>
              <a:sym typeface="Montserrat"/>
            </a:endParaRPr>
          </a:p>
          <a:p>
            <a:pPr marL="0" lvl="0" indent="0" algn="l" rtl="0">
              <a:lnSpc>
                <a:spcPct val="100000"/>
              </a:lnSpc>
              <a:spcBef>
                <a:spcPts val="0"/>
              </a:spcBef>
              <a:spcAft>
                <a:spcPts val="0"/>
              </a:spcAft>
              <a:buSzPct val="127777"/>
              <a:buNone/>
            </a:pPr>
            <a:r>
              <a:rPr lang="en-IN" sz="6000" b="1">
                <a:solidFill>
                  <a:srgbClr val="636890"/>
                </a:solidFill>
                <a:latin typeface="Montserrat"/>
                <a:ea typeface="Montserrat"/>
                <a:cs typeface="Montserrat"/>
                <a:sym typeface="Montserrat"/>
              </a:rPr>
              <a:t>Fraud Detection</a:t>
            </a:r>
            <a:endParaRPr sz="6000" b="1">
              <a:solidFill>
                <a:srgbClr val="636890"/>
              </a:solidFill>
              <a:latin typeface="Montserrat"/>
              <a:ea typeface="Montserrat"/>
              <a:cs typeface="Montserrat"/>
              <a:sym typeface="Montserrat"/>
            </a:endParaRPr>
          </a:p>
        </p:txBody>
      </p:sp>
      <p:sp>
        <p:nvSpPr>
          <p:cNvPr id="61" name="Google Shape;61;p1"/>
          <p:cNvSpPr txBox="1">
            <a:spLocks noGrp="1"/>
          </p:cNvSpPr>
          <p:nvPr>
            <p:ph type="subTitle" idx="1"/>
          </p:nvPr>
        </p:nvSpPr>
        <p:spPr>
          <a:xfrm>
            <a:off x="3731100" y="6251025"/>
            <a:ext cx="8253900" cy="6747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3700"/>
              <a:buNone/>
            </a:pPr>
            <a:r>
              <a:rPr lang="en-IN" sz="1600">
                <a:solidFill>
                  <a:srgbClr val="8992B1"/>
                </a:solidFill>
                <a:latin typeface="Montserrat"/>
                <a:ea typeface="Montserrat"/>
                <a:cs typeface="Montserrat"/>
                <a:sym typeface="Montserrat"/>
              </a:rPr>
              <a:t>Arjun Chanda| Jai Agrawal | Ambika Mudigonda | Qiuhan Li | Sahithi Muddana</a:t>
            </a:r>
            <a:endParaRPr sz="1600">
              <a:solidFill>
                <a:srgbClr val="8992B1"/>
              </a:solidFill>
              <a:latin typeface="Montserrat"/>
              <a:ea typeface="Montserrat"/>
              <a:cs typeface="Montserrat"/>
              <a:sym typeface="Montserrat"/>
            </a:endParaRPr>
          </a:p>
          <a:p>
            <a:pPr marL="0" lvl="0" indent="0" algn="l" rtl="0">
              <a:lnSpc>
                <a:spcPct val="100000"/>
              </a:lnSpc>
              <a:spcBef>
                <a:spcPts val="0"/>
              </a:spcBef>
              <a:spcAft>
                <a:spcPts val="0"/>
              </a:spcAft>
              <a:buSzPts val="3700"/>
              <a:buNone/>
            </a:pPr>
            <a:endParaRPr sz="1600">
              <a:solidFill>
                <a:srgbClr val="8992B1"/>
              </a:solidFill>
              <a:latin typeface="Montserrat"/>
              <a:ea typeface="Montserrat"/>
              <a:cs typeface="Montserrat"/>
              <a:sym typeface="Montserrat"/>
            </a:endParaRPr>
          </a:p>
        </p:txBody>
      </p:sp>
      <p:pic>
        <p:nvPicPr>
          <p:cNvPr id="62" name="Google Shape;62;p1"/>
          <p:cNvPicPr preferRelativeResize="0"/>
          <p:nvPr/>
        </p:nvPicPr>
        <p:blipFill rotWithShape="1">
          <a:blip r:embed="rId3">
            <a:alphaModFix/>
          </a:blip>
          <a:srcRect/>
          <a:stretch/>
        </p:blipFill>
        <p:spPr>
          <a:xfrm>
            <a:off x="882388" y="1642013"/>
            <a:ext cx="3346574" cy="3346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144"/>
        <p:cNvGrpSpPr/>
        <p:nvPr/>
      </p:nvGrpSpPr>
      <p:grpSpPr>
        <a:xfrm>
          <a:off x="0" y="0"/>
          <a:ext cx="0" cy="0"/>
          <a:chOff x="0" y="0"/>
          <a:chExt cx="0" cy="0"/>
        </a:xfrm>
      </p:grpSpPr>
      <p:sp>
        <p:nvSpPr>
          <p:cNvPr id="145" name="Google Shape;145;gf3a3048cc4_2_19"/>
          <p:cNvSpPr txBox="1">
            <a:spLocks noGrp="1"/>
          </p:cNvSpPr>
          <p:nvPr>
            <p:ph type="title"/>
          </p:nvPr>
        </p:nvSpPr>
        <p:spPr>
          <a:xfrm>
            <a:off x="887675" y="2701500"/>
            <a:ext cx="6934200" cy="1455000"/>
          </a:xfrm>
          <a:prstGeom prst="rect">
            <a:avLst/>
          </a:prstGeom>
          <a:noFill/>
          <a:ln>
            <a:noFill/>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IN" sz="10000" b="1">
                <a:solidFill>
                  <a:srgbClr val="8992B1"/>
                </a:solidFill>
                <a:latin typeface="Montserrat"/>
                <a:ea typeface="Montserrat"/>
                <a:cs typeface="Montserrat"/>
                <a:sym typeface="Montserrat"/>
              </a:rPr>
              <a:t>THANK YOU</a:t>
            </a:r>
            <a:endParaRPr sz="10000" b="1">
              <a:solidFill>
                <a:srgbClr val="8992B1"/>
              </a:solidFill>
              <a:latin typeface="Montserrat"/>
              <a:ea typeface="Montserrat"/>
              <a:cs typeface="Montserrat"/>
              <a:sym typeface="Montserrat"/>
            </a:endParaRPr>
          </a:p>
        </p:txBody>
      </p:sp>
      <p:pic>
        <p:nvPicPr>
          <p:cNvPr id="146" name="Google Shape;146;gf3a3048cc4_2_19"/>
          <p:cNvPicPr preferRelativeResize="0"/>
          <p:nvPr/>
        </p:nvPicPr>
        <p:blipFill rotWithShape="1">
          <a:blip r:embed="rId3">
            <a:alphaModFix/>
          </a:blip>
          <a:srcRect r="25589"/>
          <a:stretch/>
        </p:blipFill>
        <p:spPr>
          <a:xfrm>
            <a:off x="6432200" y="1086325"/>
            <a:ext cx="5759798" cy="6071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150"/>
        <p:cNvGrpSpPr/>
        <p:nvPr/>
      </p:nvGrpSpPr>
      <p:grpSpPr>
        <a:xfrm>
          <a:off x="0" y="0"/>
          <a:ext cx="0" cy="0"/>
          <a:chOff x="0" y="0"/>
          <a:chExt cx="0" cy="0"/>
        </a:xfrm>
      </p:grpSpPr>
      <p:sp>
        <p:nvSpPr>
          <p:cNvPr id="151" name="Google Shape;151;g11eb81b5523_0_284"/>
          <p:cNvSpPr txBox="1">
            <a:spLocks noGrp="1"/>
          </p:cNvSpPr>
          <p:nvPr>
            <p:ph type="body" idx="1"/>
          </p:nvPr>
        </p:nvSpPr>
        <p:spPr>
          <a:xfrm>
            <a:off x="1259850" y="2127150"/>
            <a:ext cx="4906500" cy="2603700"/>
          </a:xfrm>
          <a:prstGeom prst="rect">
            <a:avLst/>
          </a:prstGeom>
        </p:spPr>
        <p:txBody>
          <a:bodyPr spcFirstLastPara="1" wrap="square" lIns="121900" tIns="121900" rIns="121900" bIns="121900" anchor="t" anchorCtr="0">
            <a:normAutofit/>
          </a:bodyPr>
          <a:lstStyle/>
          <a:p>
            <a:pPr marL="457200" lvl="0" indent="-381000" algn="l" rtl="0">
              <a:spcBef>
                <a:spcPts val="0"/>
              </a:spcBef>
              <a:spcAft>
                <a:spcPts val="0"/>
              </a:spcAft>
              <a:buClr>
                <a:srgbClr val="8992B1"/>
              </a:buClr>
              <a:buSzPts val="2400"/>
              <a:buFont typeface="Montserrat"/>
              <a:buAutoNum type="arabicPeriod"/>
            </a:pPr>
            <a:r>
              <a:rPr lang="en-IN" b="1" dirty="0" err="1">
                <a:solidFill>
                  <a:srgbClr val="8992B1"/>
                </a:solidFill>
                <a:latin typeface="Montserrat"/>
                <a:ea typeface="Montserrat"/>
                <a:cs typeface="Montserrat"/>
                <a:sym typeface="Montserrat"/>
              </a:rPr>
              <a:t>Preprocessing</a:t>
            </a:r>
            <a:endParaRPr b="1" dirty="0">
              <a:solidFill>
                <a:srgbClr val="8992B1"/>
              </a:solidFill>
              <a:latin typeface="Montserrat"/>
              <a:ea typeface="Montserrat"/>
              <a:cs typeface="Montserrat"/>
              <a:sym typeface="Montserrat"/>
            </a:endParaRPr>
          </a:p>
          <a:p>
            <a:pPr marL="914400" lvl="0" indent="-381000" algn="l" rtl="0">
              <a:spcBef>
                <a:spcPts val="0"/>
              </a:spcBef>
              <a:spcAft>
                <a:spcPts val="0"/>
              </a:spcAft>
              <a:buClr>
                <a:srgbClr val="8992B1"/>
              </a:buClr>
              <a:buSzPts val="2400"/>
              <a:buFont typeface="Montserrat"/>
              <a:buChar char="●"/>
            </a:pPr>
            <a:r>
              <a:rPr lang="en-IN" dirty="0">
                <a:solidFill>
                  <a:srgbClr val="8992B1"/>
                </a:solidFill>
                <a:latin typeface="Montserrat"/>
                <a:ea typeface="Montserrat"/>
                <a:cs typeface="Montserrat"/>
                <a:sym typeface="Montserrat"/>
              </a:rPr>
              <a:t>Libraries</a:t>
            </a:r>
            <a:endParaRPr dirty="0">
              <a:solidFill>
                <a:srgbClr val="8992B1"/>
              </a:solidFill>
              <a:latin typeface="Montserrat"/>
              <a:ea typeface="Montserrat"/>
              <a:cs typeface="Montserrat"/>
              <a:sym typeface="Montserrat"/>
            </a:endParaRPr>
          </a:p>
          <a:p>
            <a:pPr marL="914400" lvl="0" indent="-381000" algn="l" rtl="0">
              <a:spcBef>
                <a:spcPts val="0"/>
              </a:spcBef>
              <a:spcAft>
                <a:spcPts val="0"/>
              </a:spcAft>
              <a:buClr>
                <a:srgbClr val="8992B1"/>
              </a:buClr>
              <a:buSzPts val="2400"/>
              <a:buFont typeface="Montserrat"/>
              <a:buChar char="●"/>
            </a:pPr>
            <a:r>
              <a:rPr lang="en-IN" dirty="0">
                <a:solidFill>
                  <a:srgbClr val="8992B1"/>
                </a:solidFill>
                <a:latin typeface="Montserrat"/>
                <a:ea typeface="Montserrat"/>
                <a:cs typeface="Montserrat"/>
                <a:sym typeface="Montserrat"/>
              </a:rPr>
              <a:t>Cleaning</a:t>
            </a:r>
            <a:endParaRPr dirty="0">
              <a:solidFill>
                <a:srgbClr val="8992B1"/>
              </a:solidFill>
              <a:latin typeface="Montserrat"/>
              <a:ea typeface="Montserrat"/>
              <a:cs typeface="Montserrat"/>
              <a:sym typeface="Montserrat"/>
            </a:endParaRPr>
          </a:p>
          <a:p>
            <a:pPr marL="914400" lvl="0" indent="-381000" algn="l" rtl="0">
              <a:spcBef>
                <a:spcPts val="0"/>
              </a:spcBef>
              <a:spcAft>
                <a:spcPts val="0"/>
              </a:spcAft>
              <a:buClr>
                <a:srgbClr val="8992B1"/>
              </a:buClr>
              <a:buSzPts val="2400"/>
              <a:buFont typeface="Montserrat"/>
              <a:buChar char="●"/>
            </a:pPr>
            <a:r>
              <a:rPr lang="en-IN" dirty="0">
                <a:solidFill>
                  <a:srgbClr val="8992B1"/>
                </a:solidFill>
                <a:latin typeface="Montserrat"/>
                <a:ea typeface="Montserrat"/>
                <a:cs typeface="Montserrat"/>
                <a:sym typeface="Montserrat"/>
              </a:rPr>
              <a:t>Balancing Data</a:t>
            </a:r>
            <a:endParaRPr dirty="0">
              <a:solidFill>
                <a:srgbClr val="8992B1"/>
              </a:solidFill>
              <a:latin typeface="Montserrat"/>
              <a:ea typeface="Montserrat"/>
              <a:cs typeface="Montserrat"/>
              <a:sym typeface="Montserrat"/>
            </a:endParaRPr>
          </a:p>
        </p:txBody>
      </p:sp>
      <p:sp>
        <p:nvSpPr>
          <p:cNvPr id="152" name="Google Shape;152;g11eb81b5523_0_284"/>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APPENDIX</a:t>
            </a:r>
            <a:endParaRPr b="1">
              <a:solidFill>
                <a:srgbClr val="8992B1"/>
              </a:solidFill>
              <a:latin typeface="Montserrat"/>
              <a:ea typeface="Montserrat"/>
              <a:cs typeface="Montserrat"/>
              <a:sym typeface="Montserrat"/>
            </a:endParaRPr>
          </a:p>
        </p:txBody>
      </p:sp>
      <p:sp>
        <p:nvSpPr>
          <p:cNvPr id="153" name="Google Shape;153;g11eb81b5523_0_284"/>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11eb81b5523_0_284"/>
          <p:cNvSpPr txBox="1">
            <a:spLocks noGrp="1"/>
          </p:cNvSpPr>
          <p:nvPr>
            <p:ph type="body" idx="1"/>
          </p:nvPr>
        </p:nvSpPr>
        <p:spPr>
          <a:xfrm>
            <a:off x="5892225" y="1702500"/>
            <a:ext cx="5490600" cy="34530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solidFill>
                <a:srgbClr val="8992B1"/>
              </a:solidFill>
              <a:latin typeface="Montserrat"/>
              <a:ea typeface="Montserrat"/>
              <a:cs typeface="Montserrat"/>
              <a:sym typeface="Montserrat"/>
            </a:endParaRPr>
          </a:p>
          <a:p>
            <a:pPr marL="0" lvl="0" indent="0" algn="l" rtl="0">
              <a:spcBef>
                <a:spcPts val="0"/>
              </a:spcBef>
              <a:spcAft>
                <a:spcPts val="0"/>
              </a:spcAft>
              <a:buNone/>
            </a:pPr>
            <a:r>
              <a:rPr lang="en-IN" b="1">
                <a:solidFill>
                  <a:srgbClr val="8992B1"/>
                </a:solidFill>
                <a:latin typeface="Montserrat"/>
                <a:ea typeface="Montserrat"/>
                <a:cs typeface="Montserrat"/>
                <a:sym typeface="Montserrat"/>
              </a:rPr>
              <a:t>2. 	Models used </a:t>
            </a:r>
            <a:endParaRPr b="1">
              <a:solidFill>
                <a:srgbClr val="8992B1"/>
              </a:solidFill>
              <a:latin typeface="Montserrat"/>
              <a:ea typeface="Montserrat"/>
              <a:cs typeface="Montserrat"/>
              <a:sym typeface="Montserrat"/>
            </a:endParaRPr>
          </a:p>
          <a:p>
            <a:pPr marL="9144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Logistic Regression</a:t>
            </a:r>
            <a:endParaRPr>
              <a:solidFill>
                <a:srgbClr val="8992B1"/>
              </a:solidFill>
              <a:latin typeface="Montserrat"/>
              <a:ea typeface="Montserrat"/>
              <a:cs typeface="Montserrat"/>
              <a:sym typeface="Montserrat"/>
            </a:endParaRPr>
          </a:p>
          <a:p>
            <a:pPr marL="9144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Naive Bayes </a:t>
            </a:r>
            <a:endParaRPr>
              <a:solidFill>
                <a:srgbClr val="8992B1"/>
              </a:solidFill>
              <a:latin typeface="Montserrat"/>
              <a:ea typeface="Montserrat"/>
              <a:cs typeface="Montserrat"/>
              <a:sym typeface="Montserrat"/>
            </a:endParaRPr>
          </a:p>
          <a:p>
            <a:pPr marL="9144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KNN</a:t>
            </a:r>
            <a:endParaRPr>
              <a:solidFill>
                <a:srgbClr val="8992B1"/>
              </a:solidFill>
              <a:latin typeface="Montserrat"/>
              <a:ea typeface="Montserrat"/>
              <a:cs typeface="Montserrat"/>
              <a:sym typeface="Montserrat"/>
            </a:endParaRPr>
          </a:p>
          <a:p>
            <a:pPr marL="9144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Decision Tree</a:t>
            </a:r>
            <a:endParaRPr>
              <a:solidFill>
                <a:srgbClr val="8992B1"/>
              </a:solidFill>
              <a:latin typeface="Montserrat"/>
              <a:ea typeface="Montserrat"/>
              <a:cs typeface="Montserrat"/>
              <a:sym typeface="Montserrat"/>
            </a:endParaRPr>
          </a:p>
          <a:p>
            <a:pPr marL="9144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Random Forest</a:t>
            </a:r>
            <a:endParaRPr>
              <a:solidFill>
                <a:srgbClr val="8992B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158"/>
        <p:cNvGrpSpPr/>
        <p:nvPr/>
      </p:nvGrpSpPr>
      <p:grpSpPr>
        <a:xfrm>
          <a:off x="0" y="0"/>
          <a:ext cx="0" cy="0"/>
          <a:chOff x="0" y="0"/>
          <a:chExt cx="0" cy="0"/>
        </a:xfrm>
      </p:grpSpPr>
      <p:sp>
        <p:nvSpPr>
          <p:cNvPr id="159" name="Google Shape;159;g11eb81b5523_0_289"/>
          <p:cNvSpPr txBox="1"/>
          <p:nvPr/>
        </p:nvSpPr>
        <p:spPr>
          <a:xfrm>
            <a:off x="1268725" y="1665000"/>
            <a:ext cx="4309800" cy="35280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dplyr  </a:t>
            </a:r>
            <a:endParaRPr sz="2400">
              <a:solidFill>
                <a:srgbClr val="8992B1"/>
              </a:solidFill>
              <a:latin typeface="Montserrat"/>
              <a:ea typeface="Montserrat"/>
              <a:cs typeface="Montserrat"/>
              <a:sym typeface="Montserrat"/>
            </a:endParaRPr>
          </a:p>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corrplot </a:t>
            </a:r>
            <a:endParaRPr sz="2400">
              <a:solidFill>
                <a:srgbClr val="8992B1"/>
              </a:solidFill>
              <a:latin typeface="Montserrat"/>
              <a:ea typeface="Montserrat"/>
              <a:cs typeface="Montserrat"/>
              <a:sym typeface="Montserrat"/>
            </a:endParaRPr>
          </a:p>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leaps </a:t>
            </a:r>
            <a:endParaRPr sz="2400">
              <a:solidFill>
                <a:srgbClr val="8992B1"/>
              </a:solidFill>
              <a:latin typeface="Montserrat"/>
              <a:ea typeface="Montserrat"/>
              <a:cs typeface="Montserrat"/>
              <a:sym typeface="Montserrat"/>
            </a:endParaRPr>
          </a:p>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e1071 </a:t>
            </a:r>
            <a:endParaRPr sz="2400">
              <a:solidFill>
                <a:srgbClr val="8992B1"/>
              </a:solidFill>
              <a:latin typeface="Montserrat"/>
              <a:ea typeface="Montserrat"/>
              <a:cs typeface="Montserrat"/>
              <a:sym typeface="Montserrat"/>
            </a:endParaRPr>
          </a:p>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class </a:t>
            </a:r>
            <a:endParaRPr sz="2400">
              <a:solidFill>
                <a:srgbClr val="8992B1"/>
              </a:solidFill>
              <a:latin typeface="Montserrat"/>
              <a:ea typeface="Montserrat"/>
              <a:cs typeface="Montserrat"/>
              <a:sym typeface="Montserrat"/>
            </a:endParaRPr>
          </a:p>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randomForest </a:t>
            </a:r>
            <a:endParaRPr sz="2400">
              <a:solidFill>
                <a:srgbClr val="8992B1"/>
              </a:solidFill>
              <a:latin typeface="Montserrat"/>
              <a:ea typeface="Montserrat"/>
              <a:cs typeface="Montserrat"/>
              <a:sym typeface="Montserrat"/>
            </a:endParaRPr>
          </a:p>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caret </a:t>
            </a:r>
            <a:endParaRPr sz="2400">
              <a:solidFill>
                <a:srgbClr val="8992B1"/>
              </a:solidFill>
              <a:latin typeface="Montserrat"/>
              <a:ea typeface="Montserrat"/>
              <a:cs typeface="Montserrat"/>
              <a:sym typeface="Montserrat"/>
            </a:endParaRPr>
          </a:p>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tree</a:t>
            </a:r>
            <a:endParaRPr sz="2400">
              <a:solidFill>
                <a:srgbClr val="8992B1"/>
              </a:solidFill>
              <a:latin typeface="Montserrat"/>
              <a:ea typeface="Montserrat"/>
              <a:cs typeface="Montserrat"/>
              <a:sym typeface="Montserrat"/>
            </a:endParaRPr>
          </a:p>
        </p:txBody>
      </p:sp>
      <p:pic>
        <p:nvPicPr>
          <p:cNvPr id="160" name="Google Shape;160;g11eb81b5523_0_289"/>
          <p:cNvPicPr preferRelativeResize="0"/>
          <p:nvPr/>
        </p:nvPicPr>
        <p:blipFill>
          <a:blip r:embed="rId3">
            <a:alphaModFix/>
          </a:blip>
          <a:stretch>
            <a:fillRect/>
          </a:stretch>
        </p:blipFill>
        <p:spPr>
          <a:xfrm>
            <a:off x="5370475" y="1926734"/>
            <a:ext cx="4309800" cy="3004541"/>
          </a:xfrm>
          <a:prstGeom prst="rect">
            <a:avLst/>
          </a:prstGeom>
          <a:noFill/>
          <a:ln>
            <a:noFill/>
          </a:ln>
        </p:spPr>
      </p:pic>
      <p:sp>
        <p:nvSpPr>
          <p:cNvPr id="161" name="Google Shape;161;g11eb81b5523_0_289"/>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Libraries</a:t>
            </a:r>
            <a:endParaRPr b="1">
              <a:solidFill>
                <a:srgbClr val="8992B1"/>
              </a:solidFill>
              <a:latin typeface="Montserrat"/>
              <a:ea typeface="Montserrat"/>
              <a:cs typeface="Montserrat"/>
              <a:sym typeface="Montserrat"/>
            </a:endParaRPr>
          </a:p>
        </p:txBody>
      </p:sp>
      <p:sp>
        <p:nvSpPr>
          <p:cNvPr id="162" name="Google Shape;162;g11eb81b5523_0_289"/>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166"/>
        <p:cNvGrpSpPr/>
        <p:nvPr/>
      </p:nvGrpSpPr>
      <p:grpSpPr>
        <a:xfrm>
          <a:off x="0" y="0"/>
          <a:ext cx="0" cy="0"/>
          <a:chOff x="0" y="0"/>
          <a:chExt cx="0" cy="0"/>
        </a:xfrm>
      </p:grpSpPr>
      <p:pic>
        <p:nvPicPr>
          <p:cNvPr id="167" name="Google Shape;167;g11eb81b5523_0_295"/>
          <p:cNvPicPr preferRelativeResize="0"/>
          <p:nvPr/>
        </p:nvPicPr>
        <p:blipFill>
          <a:blip r:embed="rId3">
            <a:alphaModFix/>
          </a:blip>
          <a:stretch>
            <a:fillRect/>
          </a:stretch>
        </p:blipFill>
        <p:spPr>
          <a:xfrm>
            <a:off x="5178850" y="2030050"/>
            <a:ext cx="6545051" cy="2797875"/>
          </a:xfrm>
          <a:prstGeom prst="rect">
            <a:avLst/>
          </a:prstGeom>
          <a:noFill/>
          <a:ln>
            <a:noFill/>
          </a:ln>
        </p:spPr>
      </p:pic>
      <p:sp>
        <p:nvSpPr>
          <p:cNvPr id="168" name="Google Shape;168;g11eb81b5523_0_295"/>
          <p:cNvSpPr txBox="1"/>
          <p:nvPr/>
        </p:nvSpPr>
        <p:spPr>
          <a:xfrm>
            <a:off x="675100" y="1877400"/>
            <a:ext cx="4434600" cy="31032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Removing NA variables</a:t>
            </a:r>
            <a:endParaRPr sz="2400">
              <a:solidFill>
                <a:srgbClr val="8992B1"/>
              </a:solidFill>
              <a:latin typeface="Montserrat"/>
              <a:ea typeface="Montserrat"/>
              <a:cs typeface="Montserrat"/>
              <a:sym typeface="Montserrat"/>
            </a:endParaRPr>
          </a:p>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Removing unnecessary variables (ex. Address)</a:t>
            </a:r>
            <a:endParaRPr sz="2400">
              <a:solidFill>
                <a:srgbClr val="8992B1"/>
              </a:solidFill>
              <a:latin typeface="Montserrat"/>
              <a:ea typeface="Montserrat"/>
              <a:cs typeface="Montserrat"/>
              <a:sym typeface="Montserrat"/>
            </a:endParaRPr>
          </a:p>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Removing highly correlated variables</a:t>
            </a:r>
            <a:endParaRPr sz="2400">
              <a:solidFill>
                <a:srgbClr val="8992B1"/>
              </a:solidFill>
              <a:latin typeface="Montserrat"/>
              <a:ea typeface="Montserrat"/>
              <a:cs typeface="Montserrat"/>
              <a:sym typeface="Montserrat"/>
            </a:endParaRPr>
          </a:p>
          <a:p>
            <a:pPr marL="457200" lvl="0" indent="-381000" algn="l" rtl="0">
              <a:lnSpc>
                <a:spcPct val="115000"/>
              </a:lnSpc>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Remaining 34 variables 9012 observations</a:t>
            </a:r>
            <a:endParaRPr sz="2400">
              <a:solidFill>
                <a:srgbClr val="8992B1"/>
              </a:solidFill>
              <a:latin typeface="Montserrat"/>
              <a:ea typeface="Montserrat"/>
              <a:cs typeface="Montserrat"/>
              <a:sym typeface="Montserrat"/>
            </a:endParaRPr>
          </a:p>
        </p:txBody>
      </p:sp>
      <p:sp>
        <p:nvSpPr>
          <p:cNvPr id="169" name="Google Shape;169;g11eb81b5523_0_295"/>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Cleaning</a:t>
            </a:r>
            <a:endParaRPr b="1">
              <a:solidFill>
                <a:srgbClr val="8992B1"/>
              </a:solidFill>
              <a:latin typeface="Montserrat"/>
              <a:ea typeface="Montserrat"/>
              <a:cs typeface="Montserrat"/>
              <a:sym typeface="Montserrat"/>
            </a:endParaRPr>
          </a:p>
        </p:txBody>
      </p:sp>
      <p:sp>
        <p:nvSpPr>
          <p:cNvPr id="170" name="Google Shape;170;g11eb81b5523_0_295"/>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174"/>
        <p:cNvGrpSpPr/>
        <p:nvPr/>
      </p:nvGrpSpPr>
      <p:grpSpPr>
        <a:xfrm>
          <a:off x="0" y="0"/>
          <a:ext cx="0" cy="0"/>
          <a:chOff x="0" y="0"/>
          <a:chExt cx="0" cy="0"/>
        </a:xfrm>
      </p:grpSpPr>
      <p:sp>
        <p:nvSpPr>
          <p:cNvPr id="175" name="Google Shape;175;g11eb81b5523_0_301"/>
          <p:cNvSpPr txBox="1"/>
          <p:nvPr/>
        </p:nvSpPr>
        <p:spPr>
          <a:xfrm>
            <a:off x="631725" y="1537300"/>
            <a:ext cx="5018400" cy="36789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rgbClr val="8992B1"/>
              </a:buClr>
              <a:buSzPts val="2000"/>
              <a:buFont typeface="Montserrat"/>
              <a:buChar char="●"/>
            </a:pPr>
            <a:r>
              <a:rPr lang="en-IN" sz="2000">
                <a:solidFill>
                  <a:srgbClr val="8992B1"/>
                </a:solidFill>
                <a:latin typeface="Montserrat"/>
                <a:ea typeface="Montserrat"/>
                <a:cs typeface="Montserrat"/>
                <a:sym typeface="Montserrat"/>
              </a:rPr>
              <a:t>Since our dataset was imbalanced (in favor or real transactions), we made the test train split contain the same amount of real and fraud data so that our models could not get high accuracy just by predicting all outcomes to be real</a:t>
            </a:r>
            <a:endParaRPr sz="2000">
              <a:solidFill>
                <a:srgbClr val="8992B1"/>
              </a:solidFill>
              <a:latin typeface="Montserrat"/>
              <a:ea typeface="Montserrat"/>
              <a:cs typeface="Montserrat"/>
              <a:sym typeface="Montserrat"/>
            </a:endParaRPr>
          </a:p>
          <a:p>
            <a:pPr marL="457200" lvl="0" indent="-355600" algn="l" rtl="0">
              <a:lnSpc>
                <a:spcPct val="115000"/>
              </a:lnSpc>
              <a:spcBef>
                <a:spcPts val="0"/>
              </a:spcBef>
              <a:spcAft>
                <a:spcPts val="0"/>
              </a:spcAft>
              <a:buClr>
                <a:srgbClr val="8992B1"/>
              </a:buClr>
              <a:buSzPts val="2000"/>
              <a:buFont typeface="Montserrat"/>
              <a:buChar char="●"/>
            </a:pPr>
            <a:r>
              <a:rPr lang="en-IN" sz="2000">
                <a:solidFill>
                  <a:srgbClr val="8992B1"/>
                </a:solidFill>
                <a:latin typeface="Montserrat"/>
                <a:ea typeface="Montserrat"/>
                <a:cs typeface="Montserrat"/>
                <a:sym typeface="Montserrat"/>
              </a:rPr>
              <a:t>Train size: 1350 (equal 0s,1s)</a:t>
            </a:r>
            <a:endParaRPr sz="2000">
              <a:solidFill>
                <a:srgbClr val="8992B1"/>
              </a:solidFill>
              <a:latin typeface="Montserrat"/>
              <a:ea typeface="Montserrat"/>
              <a:cs typeface="Montserrat"/>
              <a:sym typeface="Montserrat"/>
            </a:endParaRPr>
          </a:p>
          <a:p>
            <a:pPr marL="457200" lvl="0" indent="-355600" algn="l" rtl="0">
              <a:lnSpc>
                <a:spcPct val="115000"/>
              </a:lnSpc>
              <a:spcBef>
                <a:spcPts val="0"/>
              </a:spcBef>
              <a:spcAft>
                <a:spcPts val="0"/>
              </a:spcAft>
              <a:buClr>
                <a:srgbClr val="8992B1"/>
              </a:buClr>
              <a:buSzPts val="2000"/>
              <a:buFont typeface="Montserrat"/>
              <a:buChar char="●"/>
            </a:pPr>
            <a:r>
              <a:rPr lang="en-IN" sz="2000">
                <a:solidFill>
                  <a:srgbClr val="8992B1"/>
                </a:solidFill>
                <a:latin typeface="Montserrat"/>
                <a:ea typeface="Montserrat"/>
                <a:cs typeface="Montserrat"/>
                <a:sym typeface="Montserrat"/>
              </a:rPr>
              <a:t>Test size: 1350 (equal 0s,1s)</a:t>
            </a:r>
            <a:endParaRPr sz="2000">
              <a:solidFill>
                <a:srgbClr val="8992B1"/>
              </a:solidFill>
              <a:latin typeface="Montserrat"/>
              <a:ea typeface="Montserrat"/>
              <a:cs typeface="Montserrat"/>
              <a:sym typeface="Montserrat"/>
            </a:endParaRPr>
          </a:p>
        </p:txBody>
      </p:sp>
      <p:pic>
        <p:nvPicPr>
          <p:cNvPr id="176" name="Google Shape;176;g11eb81b5523_0_301"/>
          <p:cNvPicPr preferRelativeResize="0"/>
          <p:nvPr/>
        </p:nvPicPr>
        <p:blipFill>
          <a:blip r:embed="rId3">
            <a:alphaModFix/>
          </a:blip>
          <a:stretch>
            <a:fillRect/>
          </a:stretch>
        </p:blipFill>
        <p:spPr>
          <a:xfrm>
            <a:off x="5801800" y="1173550"/>
            <a:ext cx="5873324" cy="4510900"/>
          </a:xfrm>
          <a:prstGeom prst="rect">
            <a:avLst/>
          </a:prstGeom>
          <a:noFill/>
          <a:ln>
            <a:noFill/>
          </a:ln>
        </p:spPr>
      </p:pic>
      <p:sp>
        <p:nvSpPr>
          <p:cNvPr id="177" name="Google Shape;177;g11eb81b5523_0_301"/>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Balancing Data</a:t>
            </a:r>
            <a:endParaRPr b="1">
              <a:solidFill>
                <a:srgbClr val="8992B1"/>
              </a:solidFill>
              <a:latin typeface="Montserrat"/>
              <a:ea typeface="Montserrat"/>
              <a:cs typeface="Montserrat"/>
              <a:sym typeface="Montserrat"/>
            </a:endParaRPr>
          </a:p>
        </p:txBody>
      </p:sp>
      <p:sp>
        <p:nvSpPr>
          <p:cNvPr id="178" name="Google Shape;178;g11eb81b5523_0_301"/>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182"/>
        <p:cNvGrpSpPr/>
        <p:nvPr/>
      </p:nvGrpSpPr>
      <p:grpSpPr>
        <a:xfrm>
          <a:off x="0" y="0"/>
          <a:ext cx="0" cy="0"/>
          <a:chOff x="0" y="0"/>
          <a:chExt cx="0" cy="0"/>
        </a:xfrm>
      </p:grpSpPr>
      <p:sp>
        <p:nvSpPr>
          <p:cNvPr id="183" name="Google Shape;183;g11eb81b5523_0_307"/>
          <p:cNvSpPr txBox="1">
            <a:spLocks noGrp="1"/>
          </p:cNvSpPr>
          <p:nvPr>
            <p:ph type="body" idx="1"/>
          </p:nvPr>
        </p:nvSpPr>
        <p:spPr>
          <a:xfrm>
            <a:off x="415600" y="1536625"/>
            <a:ext cx="4588200" cy="4555200"/>
          </a:xfrm>
          <a:prstGeom prst="rect">
            <a:avLst/>
          </a:prstGeom>
        </p:spPr>
        <p:txBody>
          <a:bodyPr spcFirstLastPara="1" wrap="square" lIns="121900" tIns="121900" rIns="121900" bIns="121900" anchor="t" anchorCtr="0">
            <a:normAutofit/>
          </a:bodyPr>
          <a:lstStyle/>
          <a:p>
            <a:pPr marL="4572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16 significant variables </a:t>
            </a:r>
            <a:endParaRPr>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Accuracy = 83.19%</a:t>
            </a:r>
            <a:endParaRPr>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Precision = 87.71%</a:t>
            </a:r>
            <a:endParaRPr>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Recall = 77.19%</a:t>
            </a:r>
            <a:endParaRPr>
              <a:solidFill>
                <a:srgbClr val="8992B1"/>
              </a:solidFill>
              <a:latin typeface="Montserrat"/>
              <a:ea typeface="Montserrat"/>
              <a:cs typeface="Montserrat"/>
              <a:sym typeface="Montserrat"/>
            </a:endParaRPr>
          </a:p>
        </p:txBody>
      </p:sp>
      <p:pic>
        <p:nvPicPr>
          <p:cNvPr id="184" name="Google Shape;184;g11eb81b5523_0_307"/>
          <p:cNvPicPr preferRelativeResize="0"/>
          <p:nvPr/>
        </p:nvPicPr>
        <p:blipFill rotWithShape="1">
          <a:blip r:embed="rId3">
            <a:alphaModFix/>
          </a:blip>
          <a:srcRect r="9016"/>
          <a:stretch/>
        </p:blipFill>
        <p:spPr>
          <a:xfrm>
            <a:off x="3186600" y="3468300"/>
            <a:ext cx="2545850" cy="3013376"/>
          </a:xfrm>
          <a:prstGeom prst="rect">
            <a:avLst/>
          </a:prstGeom>
          <a:noFill/>
          <a:ln>
            <a:noFill/>
          </a:ln>
        </p:spPr>
      </p:pic>
      <p:pic>
        <p:nvPicPr>
          <p:cNvPr id="185" name="Google Shape;185;g11eb81b5523_0_307"/>
          <p:cNvPicPr preferRelativeResize="0"/>
          <p:nvPr/>
        </p:nvPicPr>
        <p:blipFill>
          <a:blip r:embed="rId4">
            <a:alphaModFix/>
          </a:blip>
          <a:stretch>
            <a:fillRect/>
          </a:stretch>
        </p:blipFill>
        <p:spPr>
          <a:xfrm>
            <a:off x="5860110" y="780025"/>
            <a:ext cx="5890237" cy="4172569"/>
          </a:xfrm>
          <a:prstGeom prst="rect">
            <a:avLst/>
          </a:prstGeom>
          <a:noFill/>
          <a:ln>
            <a:noFill/>
          </a:ln>
        </p:spPr>
      </p:pic>
      <p:pic>
        <p:nvPicPr>
          <p:cNvPr id="186" name="Google Shape;186;g11eb81b5523_0_307"/>
          <p:cNvPicPr preferRelativeResize="0"/>
          <p:nvPr/>
        </p:nvPicPr>
        <p:blipFill>
          <a:blip r:embed="rId5">
            <a:alphaModFix/>
          </a:blip>
          <a:stretch>
            <a:fillRect/>
          </a:stretch>
        </p:blipFill>
        <p:spPr>
          <a:xfrm>
            <a:off x="5860110" y="4952593"/>
            <a:ext cx="5890242" cy="1529082"/>
          </a:xfrm>
          <a:prstGeom prst="rect">
            <a:avLst/>
          </a:prstGeom>
          <a:noFill/>
          <a:ln>
            <a:noFill/>
          </a:ln>
        </p:spPr>
      </p:pic>
      <p:sp>
        <p:nvSpPr>
          <p:cNvPr id="187" name="Google Shape;187;g11eb81b5523_0_307"/>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Logistic Regression</a:t>
            </a:r>
            <a:endParaRPr b="1">
              <a:solidFill>
                <a:srgbClr val="8992B1"/>
              </a:solidFill>
              <a:latin typeface="Montserrat"/>
              <a:ea typeface="Montserrat"/>
              <a:cs typeface="Montserrat"/>
              <a:sym typeface="Montserrat"/>
            </a:endParaRPr>
          </a:p>
        </p:txBody>
      </p:sp>
      <p:sp>
        <p:nvSpPr>
          <p:cNvPr id="188" name="Google Shape;188;g11eb81b5523_0_307"/>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192"/>
        <p:cNvGrpSpPr/>
        <p:nvPr/>
      </p:nvGrpSpPr>
      <p:grpSpPr>
        <a:xfrm>
          <a:off x="0" y="0"/>
          <a:ext cx="0" cy="0"/>
          <a:chOff x="0" y="0"/>
          <a:chExt cx="0" cy="0"/>
        </a:xfrm>
      </p:grpSpPr>
      <p:sp>
        <p:nvSpPr>
          <p:cNvPr id="193" name="Google Shape;193;g11eb81b5523_0_315"/>
          <p:cNvSpPr txBox="1">
            <a:spLocks noGrp="1"/>
          </p:cNvSpPr>
          <p:nvPr>
            <p:ph type="body" idx="1"/>
          </p:nvPr>
        </p:nvSpPr>
        <p:spPr>
          <a:xfrm>
            <a:off x="415600" y="1536625"/>
            <a:ext cx="5472600" cy="4555200"/>
          </a:xfrm>
          <a:prstGeom prst="rect">
            <a:avLst/>
          </a:prstGeom>
        </p:spPr>
        <p:txBody>
          <a:bodyPr spcFirstLastPara="1" wrap="square" lIns="121900" tIns="121900" rIns="121900" bIns="121900" anchor="t" anchorCtr="0">
            <a:normAutofit/>
          </a:bodyPr>
          <a:lstStyle/>
          <a:p>
            <a:pPr marL="4572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Accuracy = 56.74%</a:t>
            </a:r>
            <a:endParaRPr>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Precision = 82.27%</a:t>
            </a:r>
            <a:endParaRPr>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Recall = 17.19%</a:t>
            </a:r>
            <a:endParaRPr>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a:solidFill>
                  <a:srgbClr val="8992B1"/>
                </a:solidFill>
                <a:latin typeface="Montserrat"/>
                <a:ea typeface="Montserrat"/>
                <a:cs typeface="Montserrat"/>
                <a:sym typeface="Montserrat"/>
              </a:rPr>
              <a:t>Naive Bayes performs the worst because it is susceptible to Bayesian poisoning i.e. given the dependent variable the features are not independent.</a:t>
            </a:r>
            <a:endParaRPr>
              <a:solidFill>
                <a:srgbClr val="8992B1"/>
              </a:solidFill>
              <a:latin typeface="Montserrat"/>
              <a:ea typeface="Montserrat"/>
              <a:cs typeface="Montserrat"/>
              <a:sym typeface="Montserrat"/>
            </a:endParaRPr>
          </a:p>
        </p:txBody>
      </p:sp>
      <p:pic>
        <p:nvPicPr>
          <p:cNvPr id="194" name="Google Shape;194;g11eb81b5523_0_315"/>
          <p:cNvPicPr preferRelativeResize="0"/>
          <p:nvPr/>
        </p:nvPicPr>
        <p:blipFill>
          <a:blip r:embed="rId3">
            <a:alphaModFix/>
          </a:blip>
          <a:stretch>
            <a:fillRect/>
          </a:stretch>
        </p:blipFill>
        <p:spPr>
          <a:xfrm>
            <a:off x="6180427" y="556713"/>
            <a:ext cx="4869426" cy="5744576"/>
          </a:xfrm>
          <a:prstGeom prst="rect">
            <a:avLst/>
          </a:prstGeom>
          <a:noFill/>
          <a:ln>
            <a:noFill/>
          </a:ln>
        </p:spPr>
      </p:pic>
      <p:sp>
        <p:nvSpPr>
          <p:cNvPr id="195" name="Google Shape;195;g11eb81b5523_0_315"/>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Naive Bayes</a:t>
            </a:r>
            <a:endParaRPr b="1">
              <a:solidFill>
                <a:srgbClr val="8992B1"/>
              </a:solidFill>
              <a:latin typeface="Montserrat"/>
              <a:ea typeface="Montserrat"/>
              <a:cs typeface="Montserrat"/>
              <a:sym typeface="Montserrat"/>
            </a:endParaRPr>
          </a:p>
        </p:txBody>
      </p:sp>
      <p:sp>
        <p:nvSpPr>
          <p:cNvPr id="196" name="Google Shape;196;g11eb81b5523_0_315"/>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200"/>
        <p:cNvGrpSpPr/>
        <p:nvPr/>
      </p:nvGrpSpPr>
      <p:grpSpPr>
        <a:xfrm>
          <a:off x="0" y="0"/>
          <a:ext cx="0" cy="0"/>
          <a:chOff x="0" y="0"/>
          <a:chExt cx="0" cy="0"/>
        </a:xfrm>
      </p:grpSpPr>
      <p:pic>
        <p:nvPicPr>
          <p:cNvPr id="201" name="Google Shape;201;g11eb81b5523_0_321"/>
          <p:cNvPicPr preferRelativeResize="0"/>
          <p:nvPr/>
        </p:nvPicPr>
        <p:blipFill rotWithShape="1">
          <a:blip r:embed="rId3">
            <a:alphaModFix/>
          </a:blip>
          <a:srcRect r="10762"/>
          <a:stretch/>
        </p:blipFill>
        <p:spPr>
          <a:xfrm>
            <a:off x="1341971" y="1514325"/>
            <a:ext cx="3529773" cy="1791493"/>
          </a:xfrm>
          <a:prstGeom prst="rect">
            <a:avLst/>
          </a:prstGeom>
          <a:noFill/>
          <a:ln>
            <a:noFill/>
          </a:ln>
        </p:spPr>
      </p:pic>
      <p:sp>
        <p:nvSpPr>
          <p:cNvPr id="202" name="Google Shape;202;g11eb81b5523_0_321"/>
          <p:cNvSpPr txBox="1"/>
          <p:nvPr/>
        </p:nvSpPr>
        <p:spPr>
          <a:xfrm>
            <a:off x="1376450" y="3296950"/>
            <a:ext cx="3460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900">
                <a:solidFill>
                  <a:srgbClr val="8992B1"/>
                </a:solidFill>
                <a:latin typeface="Montserrat"/>
                <a:ea typeface="Montserrat"/>
                <a:cs typeface="Montserrat"/>
                <a:sym typeface="Montserrat"/>
              </a:rPr>
              <a:t>K=1; Error = 18.7%</a:t>
            </a:r>
            <a:endParaRPr sz="1900">
              <a:solidFill>
                <a:srgbClr val="8992B1"/>
              </a:solidFill>
              <a:latin typeface="Montserrat"/>
              <a:ea typeface="Montserrat"/>
              <a:cs typeface="Montserrat"/>
              <a:sym typeface="Montserrat"/>
            </a:endParaRPr>
          </a:p>
        </p:txBody>
      </p:sp>
      <p:pic>
        <p:nvPicPr>
          <p:cNvPr id="203" name="Google Shape;203;g11eb81b5523_0_321"/>
          <p:cNvPicPr preferRelativeResize="0"/>
          <p:nvPr/>
        </p:nvPicPr>
        <p:blipFill>
          <a:blip r:embed="rId4">
            <a:alphaModFix/>
          </a:blip>
          <a:stretch>
            <a:fillRect/>
          </a:stretch>
        </p:blipFill>
        <p:spPr>
          <a:xfrm>
            <a:off x="7358438" y="1523199"/>
            <a:ext cx="3299185" cy="1773756"/>
          </a:xfrm>
          <a:prstGeom prst="rect">
            <a:avLst/>
          </a:prstGeom>
          <a:noFill/>
          <a:ln>
            <a:noFill/>
          </a:ln>
        </p:spPr>
      </p:pic>
      <p:pic>
        <p:nvPicPr>
          <p:cNvPr id="204" name="Google Shape;204;g11eb81b5523_0_321"/>
          <p:cNvPicPr preferRelativeResize="0"/>
          <p:nvPr/>
        </p:nvPicPr>
        <p:blipFill>
          <a:blip r:embed="rId5">
            <a:alphaModFix/>
          </a:blip>
          <a:stretch>
            <a:fillRect/>
          </a:stretch>
        </p:blipFill>
        <p:spPr>
          <a:xfrm>
            <a:off x="1284313" y="4105595"/>
            <a:ext cx="3645068" cy="1826968"/>
          </a:xfrm>
          <a:prstGeom prst="rect">
            <a:avLst/>
          </a:prstGeom>
          <a:noFill/>
          <a:ln>
            <a:noFill/>
          </a:ln>
        </p:spPr>
      </p:pic>
      <p:pic>
        <p:nvPicPr>
          <p:cNvPr id="205" name="Google Shape;205;g11eb81b5523_0_321"/>
          <p:cNvPicPr preferRelativeResize="0"/>
          <p:nvPr/>
        </p:nvPicPr>
        <p:blipFill>
          <a:blip r:embed="rId6">
            <a:alphaModFix/>
          </a:blip>
          <a:stretch>
            <a:fillRect/>
          </a:stretch>
        </p:blipFill>
        <p:spPr>
          <a:xfrm>
            <a:off x="7163326" y="4127779"/>
            <a:ext cx="3689411" cy="1782624"/>
          </a:xfrm>
          <a:prstGeom prst="rect">
            <a:avLst/>
          </a:prstGeom>
          <a:noFill/>
          <a:ln>
            <a:noFill/>
          </a:ln>
        </p:spPr>
      </p:pic>
      <p:sp>
        <p:nvSpPr>
          <p:cNvPr id="206" name="Google Shape;206;g11eb81b5523_0_321"/>
          <p:cNvSpPr txBox="1"/>
          <p:nvPr/>
        </p:nvSpPr>
        <p:spPr>
          <a:xfrm>
            <a:off x="1376450" y="6042100"/>
            <a:ext cx="3460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900">
                <a:solidFill>
                  <a:srgbClr val="8992B1"/>
                </a:solidFill>
                <a:latin typeface="Montserrat"/>
                <a:ea typeface="Montserrat"/>
                <a:cs typeface="Montserrat"/>
                <a:sym typeface="Montserrat"/>
              </a:rPr>
              <a:t>K=3; Error = 15.25%</a:t>
            </a:r>
            <a:endParaRPr sz="1900">
              <a:solidFill>
                <a:srgbClr val="8992B1"/>
              </a:solidFill>
              <a:latin typeface="Montserrat"/>
              <a:ea typeface="Montserrat"/>
              <a:cs typeface="Montserrat"/>
              <a:sym typeface="Montserrat"/>
            </a:endParaRPr>
          </a:p>
        </p:txBody>
      </p:sp>
      <p:sp>
        <p:nvSpPr>
          <p:cNvPr id="207" name="Google Shape;207;g11eb81b5523_0_321"/>
          <p:cNvSpPr txBox="1"/>
          <p:nvPr/>
        </p:nvSpPr>
        <p:spPr>
          <a:xfrm>
            <a:off x="7570850" y="3304100"/>
            <a:ext cx="3460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900">
                <a:solidFill>
                  <a:srgbClr val="8992B1"/>
                </a:solidFill>
                <a:latin typeface="Montserrat"/>
                <a:ea typeface="Montserrat"/>
                <a:cs typeface="Montserrat"/>
                <a:sym typeface="Montserrat"/>
              </a:rPr>
              <a:t>K=2; Error = 17.5%</a:t>
            </a:r>
            <a:endParaRPr sz="1900">
              <a:solidFill>
                <a:srgbClr val="8992B1"/>
              </a:solidFill>
              <a:latin typeface="Montserrat"/>
              <a:ea typeface="Montserrat"/>
              <a:cs typeface="Montserrat"/>
              <a:sym typeface="Montserrat"/>
            </a:endParaRPr>
          </a:p>
        </p:txBody>
      </p:sp>
      <p:sp>
        <p:nvSpPr>
          <p:cNvPr id="208" name="Google Shape;208;g11eb81b5523_0_321"/>
          <p:cNvSpPr txBox="1"/>
          <p:nvPr/>
        </p:nvSpPr>
        <p:spPr>
          <a:xfrm>
            <a:off x="7570850" y="6034725"/>
            <a:ext cx="3460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900">
                <a:solidFill>
                  <a:srgbClr val="8992B1"/>
                </a:solidFill>
                <a:latin typeface="Montserrat"/>
                <a:ea typeface="Montserrat"/>
                <a:cs typeface="Montserrat"/>
                <a:sym typeface="Montserrat"/>
              </a:rPr>
              <a:t>K=2; Error = 15.85%</a:t>
            </a:r>
            <a:endParaRPr sz="1900">
              <a:solidFill>
                <a:srgbClr val="8992B1"/>
              </a:solidFill>
              <a:latin typeface="Montserrat"/>
              <a:ea typeface="Montserrat"/>
              <a:cs typeface="Montserrat"/>
              <a:sym typeface="Montserrat"/>
            </a:endParaRPr>
          </a:p>
        </p:txBody>
      </p:sp>
      <p:sp>
        <p:nvSpPr>
          <p:cNvPr id="209" name="Google Shape;209;g11eb81b5523_0_321"/>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KNN</a:t>
            </a:r>
            <a:endParaRPr b="1">
              <a:solidFill>
                <a:srgbClr val="8992B1"/>
              </a:solidFill>
              <a:latin typeface="Montserrat"/>
              <a:ea typeface="Montserrat"/>
              <a:cs typeface="Montserrat"/>
              <a:sym typeface="Montserrat"/>
            </a:endParaRPr>
          </a:p>
        </p:txBody>
      </p:sp>
      <p:sp>
        <p:nvSpPr>
          <p:cNvPr id="210" name="Google Shape;210;g11eb81b5523_0_321"/>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214"/>
        <p:cNvGrpSpPr/>
        <p:nvPr/>
      </p:nvGrpSpPr>
      <p:grpSpPr>
        <a:xfrm>
          <a:off x="0" y="0"/>
          <a:ext cx="0" cy="0"/>
          <a:chOff x="0" y="0"/>
          <a:chExt cx="0" cy="0"/>
        </a:xfrm>
      </p:grpSpPr>
      <p:pic>
        <p:nvPicPr>
          <p:cNvPr id="215" name="Google Shape;215;g11eb81b5523_0_333"/>
          <p:cNvPicPr preferRelativeResize="0"/>
          <p:nvPr/>
        </p:nvPicPr>
        <p:blipFill>
          <a:blip r:embed="rId3">
            <a:alphaModFix/>
          </a:blip>
          <a:stretch>
            <a:fillRect/>
          </a:stretch>
        </p:blipFill>
        <p:spPr>
          <a:xfrm>
            <a:off x="6096000" y="1085842"/>
            <a:ext cx="4473472" cy="5196333"/>
          </a:xfrm>
          <a:prstGeom prst="rect">
            <a:avLst/>
          </a:prstGeom>
          <a:noFill/>
          <a:ln>
            <a:noFill/>
          </a:ln>
        </p:spPr>
      </p:pic>
      <p:sp>
        <p:nvSpPr>
          <p:cNvPr id="216" name="Google Shape;216;g11eb81b5523_0_333"/>
          <p:cNvSpPr txBox="1"/>
          <p:nvPr/>
        </p:nvSpPr>
        <p:spPr>
          <a:xfrm>
            <a:off x="584175" y="2597850"/>
            <a:ext cx="5257800" cy="16623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K = 5 performed the best </a:t>
            </a:r>
            <a:endParaRPr sz="2400">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Accuracy = 84.15%</a:t>
            </a:r>
            <a:endParaRPr sz="2400">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Precision =  86.07%</a:t>
            </a:r>
            <a:endParaRPr sz="2400">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Recall = 81.48 %</a:t>
            </a:r>
            <a:endParaRPr sz="2400">
              <a:solidFill>
                <a:srgbClr val="8992B1"/>
              </a:solidFill>
              <a:latin typeface="Montserrat"/>
              <a:ea typeface="Montserrat"/>
              <a:cs typeface="Montserrat"/>
              <a:sym typeface="Montserrat"/>
            </a:endParaRPr>
          </a:p>
        </p:txBody>
      </p:sp>
      <p:sp>
        <p:nvSpPr>
          <p:cNvPr id="217" name="Google Shape;217;g11eb81b5523_0_333"/>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KNN(Contd…)</a:t>
            </a:r>
            <a:endParaRPr b="1">
              <a:solidFill>
                <a:srgbClr val="8992B1"/>
              </a:solidFill>
              <a:latin typeface="Montserrat"/>
              <a:ea typeface="Montserrat"/>
              <a:cs typeface="Montserrat"/>
              <a:sym typeface="Montserrat"/>
            </a:endParaRPr>
          </a:p>
        </p:txBody>
      </p:sp>
      <p:sp>
        <p:nvSpPr>
          <p:cNvPr id="218" name="Google Shape;218;g11eb81b5523_0_333"/>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222"/>
        <p:cNvGrpSpPr/>
        <p:nvPr/>
      </p:nvGrpSpPr>
      <p:grpSpPr>
        <a:xfrm>
          <a:off x="0" y="0"/>
          <a:ext cx="0" cy="0"/>
          <a:chOff x="0" y="0"/>
          <a:chExt cx="0" cy="0"/>
        </a:xfrm>
      </p:grpSpPr>
      <p:pic>
        <p:nvPicPr>
          <p:cNvPr id="223" name="Google Shape;223;g11eb81b5523_0_339"/>
          <p:cNvPicPr preferRelativeResize="0"/>
          <p:nvPr/>
        </p:nvPicPr>
        <p:blipFill>
          <a:blip r:embed="rId3">
            <a:alphaModFix/>
          </a:blip>
          <a:stretch>
            <a:fillRect/>
          </a:stretch>
        </p:blipFill>
        <p:spPr>
          <a:xfrm>
            <a:off x="1076950" y="1382100"/>
            <a:ext cx="9952998" cy="5054249"/>
          </a:xfrm>
          <a:prstGeom prst="rect">
            <a:avLst/>
          </a:prstGeom>
          <a:noFill/>
          <a:ln>
            <a:noFill/>
          </a:ln>
        </p:spPr>
      </p:pic>
      <p:sp>
        <p:nvSpPr>
          <p:cNvPr id="224" name="Google Shape;224;g11eb81b5523_0_339"/>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Classification Tree</a:t>
            </a:r>
            <a:endParaRPr b="1">
              <a:solidFill>
                <a:srgbClr val="8992B1"/>
              </a:solidFill>
              <a:latin typeface="Montserrat"/>
              <a:ea typeface="Montserrat"/>
              <a:cs typeface="Montserrat"/>
              <a:sym typeface="Montserrat"/>
            </a:endParaRPr>
          </a:p>
        </p:txBody>
      </p:sp>
      <p:sp>
        <p:nvSpPr>
          <p:cNvPr id="225" name="Google Shape;225;g11eb81b5523_0_339"/>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66"/>
        <p:cNvGrpSpPr/>
        <p:nvPr/>
      </p:nvGrpSpPr>
      <p:grpSpPr>
        <a:xfrm>
          <a:off x="0" y="0"/>
          <a:ext cx="0" cy="0"/>
          <a:chOff x="0" y="0"/>
          <a:chExt cx="0" cy="0"/>
        </a:xfrm>
      </p:grpSpPr>
      <p:sp>
        <p:nvSpPr>
          <p:cNvPr id="67" name="Google Shape;67;p2"/>
          <p:cNvSpPr txBox="1">
            <a:spLocks noGrp="1"/>
          </p:cNvSpPr>
          <p:nvPr>
            <p:ph type="title"/>
          </p:nvPr>
        </p:nvSpPr>
        <p:spPr>
          <a:xfrm>
            <a:off x="894200" y="738700"/>
            <a:ext cx="9385200" cy="12189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3700"/>
              <a:buNone/>
            </a:pPr>
            <a:r>
              <a:rPr lang="en-IN" sz="4800" b="1">
                <a:solidFill>
                  <a:srgbClr val="8992B1"/>
                </a:solidFill>
                <a:latin typeface="Montserrat"/>
                <a:ea typeface="Montserrat"/>
                <a:cs typeface="Montserrat"/>
                <a:sym typeface="Montserrat"/>
              </a:rPr>
              <a:t>Contents</a:t>
            </a:r>
            <a:endParaRPr sz="4800" b="1">
              <a:solidFill>
                <a:srgbClr val="8992B1"/>
              </a:solidFill>
              <a:latin typeface="Montserrat"/>
              <a:ea typeface="Montserrat"/>
              <a:cs typeface="Montserrat"/>
              <a:sym typeface="Montserrat"/>
            </a:endParaRPr>
          </a:p>
        </p:txBody>
      </p:sp>
      <p:sp>
        <p:nvSpPr>
          <p:cNvPr id="68" name="Google Shape;68;p2"/>
          <p:cNvSpPr txBox="1">
            <a:spLocks noGrp="1"/>
          </p:cNvSpPr>
          <p:nvPr>
            <p:ph type="body" idx="1"/>
          </p:nvPr>
        </p:nvSpPr>
        <p:spPr>
          <a:xfrm>
            <a:off x="1007575" y="2090817"/>
            <a:ext cx="9385200" cy="3881700"/>
          </a:xfrm>
          <a:prstGeom prst="rect">
            <a:avLst/>
          </a:prstGeom>
          <a:noFill/>
          <a:ln>
            <a:noFill/>
          </a:ln>
        </p:spPr>
        <p:txBody>
          <a:bodyPr spcFirstLastPara="1" wrap="square" lIns="121900" tIns="121900" rIns="121900" bIns="121900" anchor="t" anchorCtr="0">
            <a:noAutofit/>
          </a:bodyPr>
          <a:lstStyle/>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8992B1"/>
                </a:solidFill>
                <a:latin typeface="Montserrat"/>
                <a:ea typeface="Montserrat"/>
                <a:cs typeface="Montserrat"/>
                <a:sym typeface="Montserrat"/>
              </a:rPr>
              <a:t>Introduction to Ethereum </a:t>
            </a:r>
            <a:endParaRPr b="1">
              <a:solidFill>
                <a:srgbClr val="8992B1"/>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8992B1"/>
                </a:solidFill>
                <a:latin typeface="Montserrat"/>
                <a:ea typeface="Montserrat"/>
                <a:cs typeface="Montserrat"/>
                <a:sym typeface="Montserrat"/>
              </a:rPr>
              <a:t>How Ethereum works?</a:t>
            </a:r>
            <a:endParaRPr b="1">
              <a:solidFill>
                <a:srgbClr val="8992B1"/>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8992B1"/>
                </a:solidFill>
                <a:latin typeface="Montserrat"/>
                <a:ea typeface="Montserrat"/>
                <a:cs typeface="Montserrat"/>
                <a:sym typeface="Montserrat"/>
              </a:rPr>
              <a:t>Ethereum vs. Bitcoin</a:t>
            </a:r>
            <a:endParaRPr b="1">
              <a:solidFill>
                <a:srgbClr val="8992B1"/>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8992B1"/>
                </a:solidFill>
                <a:latin typeface="Montserrat"/>
                <a:ea typeface="Montserrat"/>
                <a:cs typeface="Montserrat"/>
                <a:sym typeface="Montserrat"/>
              </a:rPr>
              <a:t>Fraud in cryptocurrency </a:t>
            </a:r>
            <a:endParaRPr b="1">
              <a:solidFill>
                <a:srgbClr val="8992B1"/>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8992B1"/>
                </a:solidFill>
                <a:latin typeface="Montserrat"/>
                <a:ea typeface="Montserrat"/>
                <a:cs typeface="Montserrat"/>
                <a:sym typeface="Montserrat"/>
              </a:rPr>
              <a:t>Exploratory Data Analysis </a:t>
            </a:r>
            <a:endParaRPr b="1">
              <a:solidFill>
                <a:srgbClr val="8992B1"/>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8992B1"/>
                </a:solidFill>
                <a:latin typeface="Montserrat"/>
                <a:ea typeface="Montserrat"/>
                <a:cs typeface="Montserrat"/>
                <a:sym typeface="Montserrat"/>
              </a:rPr>
              <a:t>Model Results </a:t>
            </a:r>
            <a:endParaRPr b="1">
              <a:solidFill>
                <a:srgbClr val="8992B1"/>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8992B1"/>
                </a:solidFill>
                <a:latin typeface="Montserrat"/>
                <a:ea typeface="Montserrat"/>
                <a:cs typeface="Montserrat"/>
                <a:sym typeface="Montserrat"/>
              </a:rPr>
              <a:t>Findings</a:t>
            </a:r>
            <a:endParaRPr b="1">
              <a:solidFill>
                <a:srgbClr val="8992B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229"/>
        <p:cNvGrpSpPr/>
        <p:nvPr/>
      </p:nvGrpSpPr>
      <p:grpSpPr>
        <a:xfrm>
          <a:off x="0" y="0"/>
          <a:ext cx="0" cy="0"/>
          <a:chOff x="0" y="0"/>
          <a:chExt cx="0" cy="0"/>
        </a:xfrm>
      </p:grpSpPr>
      <p:pic>
        <p:nvPicPr>
          <p:cNvPr id="230" name="Google Shape;230;g11eb81b5523_0_344"/>
          <p:cNvPicPr preferRelativeResize="0"/>
          <p:nvPr/>
        </p:nvPicPr>
        <p:blipFill>
          <a:blip r:embed="rId3">
            <a:alphaModFix/>
          </a:blip>
          <a:stretch>
            <a:fillRect/>
          </a:stretch>
        </p:blipFill>
        <p:spPr>
          <a:xfrm>
            <a:off x="6420100" y="1347117"/>
            <a:ext cx="4333703" cy="5196335"/>
          </a:xfrm>
          <a:prstGeom prst="rect">
            <a:avLst/>
          </a:prstGeom>
          <a:noFill/>
          <a:ln>
            <a:noFill/>
          </a:ln>
        </p:spPr>
      </p:pic>
      <p:sp>
        <p:nvSpPr>
          <p:cNvPr id="231" name="Google Shape;231;g11eb81b5523_0_344"/>
          <p:cNvSpPr txBox="1"/>
          <p:nvPr/>
        </p:nvSpPr>
        <p:spPr>
          <a:xfrm>
            <a:off x="593925" y="2782500"/>
            <a:ext cx="5257800" cy="12930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Accuracy = 92.74%</a:t>
            </a:r>
            <a:endParaRPr sz="2400">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Precision =  95.29%</a:t>
            </a:r>
            <a:endParaRPr sz="2400">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Recall = 89.93%</a:t>
            </a:r>
            <a:endParaRPr sz="2400">
              <a:solidFill>
                <a:srgbClr val="8992B1"/>
              </a:solidFill>
              <a:latin typeface="Montserrat"/>
              <a:ea typeface="Montserrat"/>
              <a:cs typeface="Montserrat"/>
              <a:sym typeface="Montserrat"/>
            </a:endParaRPr>
          </a:p>
        </p:txBody>
      </p:sp>
      <p:sp>
        <p:nvSpPr>
          <p:cNvPr id="232" name="Google Shape;232;g11eb81b5523_0_344"/>
          <p:cNvSpPr txBox="1">
            <a:spLocks noGrp="1"/>
          </p:cNvSpPr>
          <p:nvPr>
            <p:ph type="title"/>
          </p:nvPr>
        </p:nvSpPr>
        <p:spPr>
          <a:xfrm>
            <a:off x="394050" y="428400"/>
            <a:ext cx="83217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Classification Tree Results</a:t>
            </a:r>
            <a:endParaRPr b="1">
              <a:solidFill>
                <a:srgbClr val="8992B1"/>
              </a:solidFill>
              <a:latin typeface="Montserrat"/>
              <a:ea typeface="Montserrat"/>
              <a:cs typeface="Montserrat"/>
              <a:sym typeface="Montserrat"/>
            </a:endParaRPr>
          </a:p>
        </p:txBody>
      </p:sp>
      <p:sp>
        <p:nvSpPr>
          <p:cNvPr id="233" name="Google Shape;233;g11eb81b5523_0_344"/>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237"/>
        <p:cNvGrpSpPr/>
        <p:nvPr/>
      </p:nvGrpSpPr>
      <p:grpSpPr>
        <a:xfrm>
          <a:off x="0" y="0"/>
          <a:ext cx="0" cy="0"/>
          <a:chOff x="0" y="0"/>
          <a:chExt cx="0" cy="0"/>
        </a:xfrm>
      </p:grpSpPr>
      <p:pic>
        <p:nvPicPr>
          <p:cNvPr id="238" name="Google Shape;238;g11eb81b5523_0_350"/>
          <p:cNvPicPr preferRelativeResize="0"/>
          <p:nvPr/>
        </p:nvPicPr>
        <p:blipFill>
          <a:blip r:embed="rId3">
            <a:alphaModFix/>
          </a:blip>
          <a:stretch>
            <a:fillRect/>
          </a:stretch>
        </p:blipFill>
        <p:spPr>
          <a:xfrm>
            <a:off x="1085050" y="1366575"/>
            <a:ext cx="10021924" cy="5089250"/>
          </a:xfrm>
          <a:prstGeom prst="rect">
            <a:avLst/>
          </a:prstGeom>
          <a:noFill/>
          <a:ln>
            <a:noFill/>
          </a:ln>
        </p:spPr>
      </p:pic>
      <p:sp>
        <p:nvSpPr>
          <p:cNvPr id="239" name="Google Shape;239;g11eb81b5523_0_350"/>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Pruned Classification Tree</a:t>
            </a:r>
            <a:endParaRPr b="1">
              <a:solidFill>
                <a:srgbClr val="8992B1"/>
              </a:solidFill>
              <a:latin typeface="Montserrat"/>
              <a:ea typeface="Montserrat"/>
              <a:cs typeface="Montserrat"/>
              <a:sym typeface="Montserrat"/>
            </a:endParaRPr>
          </a:p>
        </p:txBody>
      </p:sp>
      <p:sp>
        <p:nvSpPr>
          <p:cNvPr id="240" name="Google Shape;240;g11eb81b5523_0_350"/>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244"/>
        <p:cNvGrpSpPr/>
        <p:nvPr/>
      </p:nvGrpSpPr>
      <p:grpSpPr>
        <a:xfrm>
          <a:off x="0" y="0"/>
          <a:ext cx="0" cy="0"/>
          <a:chOff x="0" y="0"/>
          <a:chExt cx="0" cy="0"/>
        </a:xfrm>
      </p:grpSpPr>
      <p:sp>
        <p:nvSpPr>
          <p:cNvPr id="245" name="Google Shape;245;g11eb81b5523_0_355"/>
          <p:cNvSpPr txBox="1"/>
          <p:nvPr/>
        </p:nvSpPr>
        <p:spPr>
          <a:xfrm>
            <a:off x="975350" y="1524000"/>
            <a:ext cx="5257800" cy="16623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Pruned the tree from 8 to 7 </a:t>
            </a:r>
            <a:endParaRPr sz="2400">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Accuracy = 92.74%</a:t>
            </a:r>
            <a:endParaRPr sz="2400">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Precision =  95.29%</a:t>
            </a:r>
            <a:endParaRPr sz="2400">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Recall = 89.93%</a:t>
            </a:r>
            <a:endParaRPr sz="2400">
              <a:solidFill>
                <a:srgbClr val="8992B1"/>
              </a:solidFill>
              <a:latin typeface="Montserrat"/>
              <a:ea typeface="Montserrat"/>
              <a:cs typeface="Montserrat"/>
              <a:sym typeface="Montserrat"/>
            </a:endParaRPr>
          </a:p>
        </p:txBody>
      </p:sp>
      <p:pic>
        <p:nvPicPr>
          <p:cNvPr id="246" name="Google Shape;246;g11eb81b5523_0_355"/>
          <p:cNvPicPr preferRelativeResize="0"/>
          <p:nvPr/>
        </p:nvPicPr>
        <p:blipFill>
          <a:blip r:embed="rId3">
            <a:alphaModFix/>
          </a:blip>
          <a:stretch>
            <a:fillRect/>
          </a:stretch>
        </p:blipFill>
        <p:spPr>
          <a:xfrm>
            <a:off x="6733925" y="1317917"/>
            <a:ext cx="4407016" cy="5196332"/>
          </a:xfrm>
          <a:prstGeom prst="rect">
            <a:avLst/>
          </a:prstGeom>
          <a:noFill/>
          <a:ln>
            <a:noFill/>
          </a:ln>
        </p:spPr>
      </p:pic>
      <p:pic>
        <p:nvPicPr>
          <p:cNvPr id="247" name="Google Shape;247;g11eb81b5523_0_355"/>
          <p:cNvPicPr preferRelativeResize="0"/>
          <p:nvPr/>
        </p:nvPicPr>
        <p:blipFill>
          <a:blip r:embed="rId4">
            <a:alphaModFix/>
          </a:blip>
          <a:stretch>
            <a:fillRect/>
          </a:stretch>
        </p:blipFill>
        <p:spPr>
          <a:xfrm>
            <a:off x="1196488" y="3352650"/>
            <a:ext cx="4815526" cy="3083674"/>
          </a:xfrm>
          <a:prstGeom prst="rect">
            <a:avLst/>
          </a:prstGeom>
          <a:noFill/>
          <a:ln>
            <a:noFill/>
          </a:ln>
        </p:spPr>
      </p:pic>
      <p:sp>
        <p:nvSpPr>
          <p:cNvPr id="248" name="Google Shape;248;g11eb81b5523_0_355"/>
          <p:cNvSpPr txBox="1">
            <a:spLocks noGrp="1"/>
          </p:cNvSpPr>
          <p:nvPr>
            <p:ph type="title"/>
          </p:nvPr>
        </p:nvSpPr>
        <p:spPr>
          <a:xfrm>
            <a:off x="394050" y="428400"/>
            <a:ext cx="88800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Pruned Classification Tree Results</a:t>
            </a:r>
            <a:endParaRPr b="1">
              <a:solidFill>
                <a:srgbClr val="8992B1"/>
              </a:solidFill>
              <a:latin typeface="Montserrat"/>
              <a:ea typeface="Montserrat"/>
              <a:cs typeface="Montserrat"/>
              <a:sym typeface="Montserrat"/>
            </a:endParaRPr>
          </a:p>
        </p:txBody>
      </p:sp>
      <p:sp>
        <p:nvSpPr>
          <p:cNvPr id="249" name="Google Shape;249;g11eb81b5523_0_355"/>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253"/>
        <p:cNvGrpSpPr/>
        <p:nvPr/>
      </p:nvGrpSpPr>
      <p:grpSpPr>
        <a:xfrm>
          <a:off x="0" y="0"/>
          <a:ext cx="0" cy="0"/>
          <a:chOff x="0" y="0"/>
          <a:chExt cx="0" cy="0"/>
        </a:xfrm>
      </p:grpSpPr>
      <p:pic>
        <p:nvPicPr>
          <p:cNvPr id="254" name="Google Shape;254;g11eb81b5523_0_362"/>
          <p:cNvPicPr preferRelativeResize="0"/>
          <p:nvPr/>
        </p:nvPicPr>
        <p:blipFill>
          <a:blip r:embed="rId3">
            <a:alphaModFix/>
          </a:blip>
          <a:stretch>
            <a:fillRect/>
          </a:stretch>
        </p:blipFill>
        <p:spPr>
          <a:xfrm>
            <a:off x="513100" y="1712475"/>
            <a:ext cx="4230574" cy="2148325"/>
          </a:xfrm>
          <a:prstGeom prst="rect">
            <a:avLst/>
          </a:prstGeom>
          <a:noFill/>
          <a:ln>
            <a:noFill/>
          </a:ln>
        </p:spPr>
      </p:pic>
      <p:pic>
        <p:nvPicPr>
          <p:cNvPr id="255" name="Google Shape;255;g11eb81b5523_0_362"/>
          <p:cNvPicPr preferRelativeResize="0"/>
          <p:nvPr/>
        </p:nvPicPr>
        <p:blipFill>
          <a:blip r:embed="rId4">
            <a:alphaModFix/>
          </a:blip>
          <a:stretch>
            <a:fillRect/>
          </a:stretch>
        </p:blipFill>
        <p:spPr>
          <a:xfrm>
            <a:off x="5175700" y="1712475"/>
            <a:ext cx="6638100" cy="3793501"/>
          </a:xfrm>
          <a:prstGeom prst="rect">
            <a:avLst/>
          </a:prstGeom>
          <a:noFill/>
          <a:ln>
            <a:noFill/>
          </a:ln>
        </p:spPr>
      </p:pic>
      <p:sp>
        <p:nvSpPr>
          <p:cNvPr id="256" name="Google Shape;256;g11eb81b5523_0_362"/>
          <p:cNvSpPr txBox="1"/>
          <p:nvPr/>
        </p:nvSpPr>
        <p:spPr>
          <a:xfrm>
            <a:off x="563938" y="4212975"/>
            <a:ext cx="4128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a:solidFill>
                  <a:srgbClr val="8992B1"/>
                </a:solidFill>
                <a:latin typeface="Montserrat"/>
                <a:ea typeface="Montserrat"/>
                <a:cs typeface="Montserrat"/>
                <a:sym typeface="Montserrat"/>
              </a:rPr>
              <a:t>From the above graph, we can see that the optimal value for the hyperparameter ntree is 190 as it has the lowest error.</a:t>
            </a:r>
            <a:endParaRPr sz="1800">
              <a:solidFill>
                <a:srgbClr val="8992B1"/>
              </a:solidFill>
              <a:latin typeface="Montserrat"/>
              <a:ea typeface="Montserrat"/>
              <a:cs typeface="Montserrat"/>
              <a:sym typeface="Montserrat"/>
            </a:endParaRPr>
          </a:p>
        </p:txBody>
      </p:sp>
      <p:sp>
        <p:nvSpPr>
          <p:cNvPr id="257" name="Google Shape;257;g11eb81b5523_0_362"/>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Random Forest</a:t>
            </a:r>
            <a:endParaRPr b="1">
              <a:solidFill>
                <a:srgbClr val="8992B1"/>
              </a:solidFill>
              <a:latin typeface="Montserrat"/>
              <a:ea typeface="Montserrat"/>
              <a:cs typeface="Montserrat"/>
              <a:sym typeface="Montserrat"/>
            </a:endParaRPr>
          </a:p>
        </p:txBody>
      </p:sp>
      <p:sp>
        <p:nvSpPr>
          <p:cNvPr id="258" name="Google Shape;258;g11eb81b5523_0_362"/>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262"/>
        <p:cNvGrpSpPr/>
        <p:nvPr/>
      </p:nvGrpSpPr>
      <p:grpSpPr>
        <a:xfrm>
          <a:off x="0" y="0"/>
          <a:ext cx="0" cy="0"/>
          <a:chOff x="0" y="0"/>
          <a:chExt cx="0" cy="0"/>
        </a:xfrm>
      </p:grpSpPr>
      <p:sp>
        <p:nvSpPr>
          <p:cNvPr id="263" name="Google Shape;263;g11eb81b5523_0_369"/>
          <p:cNvSpPr txBox="1"/>
          <p:nvPr/>
        </p:nvSpPr>
        <p:spPr>
          <a:xfrm>
            <a:off x="593925" y="2863475"/>
            <a:ext cx="5257800" cy="12930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Accuracy = 96.52%</a:t>
            </a:r>
            <a:endParaRPr sz="2400">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Precision =  96.45%</a:t>
            </a:r>
            <a:endParaRPr sz="2400">
              <a:solidFill>
                <a:srgbClr val="8992B1"/>
              </a:solidFill>
              <a:latin typeface="Montserrat"/>
              <a:ea typeface="Montserrat"/>
              <a:cs typeface="Montserrat"/>
              <a:sym typeface="Montserrat"/>
            </a:endParaRPr>
          </a:p>
          <a:p>
            <a:pPr marL="457200" lvl="0" indent="-381000" algn="l" rtl="0">
              <a:spcBef>
                <a:spcPts val="0"/>
              </a:spcBef>
              <a:spcAft>
                <a:spcPts val="0"/>
              </a:spcAft>
              <a:buClr>
                <a:srgbClr val="8992B1"/>
              </a:buClr>
              <a:buSzPts val="2400"/>
              <a:buFont typeface="Montserrat"/>
              <a:buChar char="●"/>
            </a:pPr>
            <a:r>
              <a:rPr lang="en-IN" sz="2400">
                <a:solidFill>
                  <a:srgbClr val="8992B1"/>
                </a:solidFill>
                <a:latin typeface="Montserrat"/>
                <a:ea typeface="Montserrat"/>
                <a:cs typeface="Montserrat"/>
                <a:sym typeface="Montserrat"/>
              </a:rPr>
              <a:t>Recall = 96.44%</a:t>
            </a:r>
            <a:endParaRPr sz="2400">
              <a:solidFill>
                <a:srgbClr val="8992B1"/>
              </a:solidFill>
              <a:latin typeface="Montserrat"/>
              <a:ea typeface="Montserrat"/>
              <a:cs typeface="Montserrat"/>
              <a:sym typeface="Montserrat"/>
            </a:endParaRPr>
          </a:p>
        </p:txBody>
      </p:sp>
      <p:pic>
        <p:nvPicPr>
          <p:cNvPr id="264" name="Google Shape;264;g11eb81b5523_0_369"/>
          <p:cNvPicPr preferRelativeResize="0"/>
          <p:nvPr/>
        </p:nvPicPr>
        <p:blipFill>
          <a:blip r:embed="rId3">
            <a:alphaModFix/>
          </a:blip>
          <a:stretch>
            <a:fillRect/>
          </a:stretch>
        </p:blipFill>
        <p:spPr>
          <a:xfrm>
            <a:off x="6408350" y="1341192"/>
            <a:ext cx="4331631" cy="5196333"/>
          </a:xfrm>
          <a:prstGeom prst="rect">
            <a:avLst/>
          </a:prstGeom>
          <a:noFill/>
          <a:ln>
            <a:noFill/>
          </a:ln>
        </p:spPr>
      </p:pic>
      <p:sp>
        <p:nvSpPr>
          <p:cNvPr id="265" name="Google Shape;265;g11eb81b5523_0_369"/>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Random Forest Results</a:t>
            </a:r>
            <a:endParaRPr b="1">
              <a:solidFill>
                <a:srgbClr val="8992B1"/>
              </a:solidFill>
              <a:latin typeface="Montserrat"/>
              <a:ea typeface="Montserrat"/>
              <a:cs typeface="Montserrat"/>
              <a:sym typeface="Montserrat"/>
            </a:endParaRPr>
          </a:p>
        </p:txBody>
      </p:sp>
      <p:sp>
        <p:nvSpPr>
          <p:cNvPr id="266" name="Google Shape;266;g11eb81b5523_0_369"/>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72"/>
        <p:cNvGrpSpPr/>
        <p:nvPr/>
      </p:nvGrpSpPr>
      <p:grpSpPr>
        <a:xfrm>
          <a:off x="0" y="0"/>
          <a:ext cx="0" cy="0"/>
          <a:chOff x="0" y="0"/>
          <a:chExt cx="0" cy="0"/>
        </a:xfrm>
      </p:grpSpPr>
      <p:sp>
        <p:nvSpPr>
          <p:cNvPr id="73" name="Google Shape;73;p4"/>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3"/>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Introduction to Ethereum </a:t>
            </a:r>
            <a:endParaRPr b="1">
              <a:solidFill>
                <a:srgbClr val="8992B1"/>
              </a:solidFill>
              <a:latin typeface="Montserrat"/>
              <a:ea typeface="Montserrat"/>
              <a:cs typeface="Montserrat"/>
              <a:sym typeface="Montserrat"/>
            </a:endParaRPr>
          </a:p>
        </p:txBody>
      </p:sp>
      <p:sp>
        <p:nvSpPr>
          <p:cNvPr id="74" name="Google Shape;74;p4"/>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
          <p:cNvSpPr txBox="1"/>
          <p:nvPr/>
        </p:nvSpPr>
        <p:spPr>
          <a:xfrm>
            <a:off x="394050" y="1559475"/>
            <a:ext cx="9375300" cy="35280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15000"/>
              </a:lnSpc>
              <a:spcBef>
                <a:spcPts val="0"/>
              </a:spcBef>
              <a:spcAft>
                <a:spcPts val="0"/>
              </a:spcAft>
              <a:buClr>
                <a:srgbClr val="8992B1"/>
              </a:buClr>
              <a:buSzPts val="2400"/>
              <a:buFont typeface="Arial"/>
              <a:buChar char="●"/>
            </a:pPr>
            <a:r>
              <a:rPr lang="en-IN" sz="2400" b="0" i="0" u="none" strike="noStrike" cap="none">
                <a:solidFill>
                  <a:srgbClr val="8992B1"/>
                </a:solidFill>
                <a:latin typeface="Montserrat"/>
                <a:ea typeface="Montserrat"/>
                <a:cs typeface="Montserrat"/>
                <a:sym typeface="Montserrat"/>
              </a:rPr>
              <a:t>Founded by Vitalik Buterin </a:t>
            </a:r>
            <a:r>
              <a:rPr lang="en-IN" sz="1600" b="0" i="0" u="none" strike="noStrike" cap="none">
                <a:solidFill>
                  <a:srgbClr val="8992B1"/>
                </a:solidFill>
                <a:latin typeface="Montserrat"/>
                <a:ea typeface="Montserrat"/>
                <a:cs typeface="Montserrat"/>
                <a:sym typeface="Montserrat"/>
              </a:rPr>
              <a:t>(Co-Founder of Bitcoin Magazine)</a:t>
            </a:r>
            <a:endParaRPr sz="1600" b="0" i="0" u="none" strike="noStrike" cap="none">
              <a:solidFill>
                <a:srgbClr val="8992B1"/>
              </a:solidFill>
              <a:latin typeface="Montserrat"/>
              <a:ea typeface="Montserrat"/>
              <a:cs typeface="Montserrat"/>
              <a:sym typeface="Montserrat"/>
            </a:endParaRPr>
          </a:p>
          <a:p>
            <a:pPr marL="457200" marR="0" lvl="0" indent="-381000" algn="l" rtl="0">
              <a:lnSpc>
                <a:spcPct val="115000"/>
              </a:lnSpc>
              <a:spcBef>
                <a:spcPts val="0"/>
              </a:spcBef>
              <a:spcAft>
                <a:spcPts val="0"/>
              </a:spcAft>
              <a:buClr>
                <a:srgbClr val="8992B1"/>
              </a:buClr>
              <a:buSzPts val="2400"/>
              <a:buFont typeface="Montserrat"/>
              <a:buChar char="●"/>
            </a:pPr>
            <a:r>
              <a:rPr lang="en-IN" sz="2400" b="0" i="0" u="none" strike="noStrike" cap="none">
                <a:solidFill>
                  <a:srgbClr val="8992B1"/>
                </a:solidFill>
                <a:latin typeface="Montserrat"/>
                <a:ea typeface="Montserrat"/>
                <a:cs typeface="Montserrat"/>
                <a:sym typeface="Montserrat"/>
              </a:rPr>
              <a:t>Proposed in late 2013 and released in 2014</a:t>
            </a:r>
            <a:endParaRPr sz="2400" b="0" i="0" u="none" strike="noStrike" cap="none">
              <a:solidFill>
                <a:srgbClr val="8992B1"/>
              </a:solidFill>
              <a:latin typeface="Montserrat"/>
              <a:ea typeface="Montserrat"/>
              <a:cs typeface="Montserrat"/>
              <a:sym typeface="Montserrat"/>
            </a:endParaRPr>
          </a:p>
          <a:p>
            <a:pPr marL="457200" marR="0" lvl="0" indent="-381000" algn="l" rtl="0">
              <a:lnSpc>
                <a:spcPct val="115000"/>
              </a:lnSpc>
              <a:spcBef>
                <a:spcPts val="0"/>
              </a:spcBef>
              <a:spcAft>
                <a:spcPts val="0"/>
              </a:spcAft>
              <a:buClr>
                <a:srgbClr val="8992B1"/>
              </a:buClr>
              <a:buSzPts val="2400"/>
              <a:buFont typeface="Montserrat"/>
              <a:buChar char="●"/>
            </a:pPr>
            <a:r>
              <a:rPr lang="en-IN" sz="2400" b="0" i="0" u="none" strike="noStrike" cap="none">
                <a:solidFill>
                  <a:srgbClr val="8992B1"/>
                </a:solidFill>
                <a:latin typeface="Montserrat"/>
                <a:ea typeface="Montserrat"/>
                <a:cs typeface="Montserrat"/>
                <a:sym typeface="Montserrat"/>
              </a:rPr>
              <a:t>2nd largest Cryptocurrency </a:t>
            </a:r>
            <a:endParaRPr sz="2400" b="0" i="0" u="none" strike="noStrike" cap="none">
              <a:solidFill>
                <a:srgbClr val="8992B1"/>
              </a:solidFill>
              <a:latin typeface="Montserrat"/>
              <a:ea typeface="Montserrat"/>
              <a:cs typeface="Montserrat"/>
              <a:sym typeface="Montserrat"/>
            </a:endParaRPr>
          </a:p>
          <a:p>
            <a:pPr marL="457200" marR="0" lvl="0" indent="-381000" algn="l" rtl="0">
              <a:lnSpc>
                <a:spcPct val="115000"/>
              </a:lnSpc>
              <a:spcBef>
                <a:spcPts val="0"/>
              </a:spcBef>
              <a:spcAft>
                <a:spcPts val="0"/>
              </a:spcAft>
              <a:buClr>
                <a:srgbClr val="8992B1"/>
              </a:buClr>
              <a:buSzPts val="2400"/>
              <a:buFont typeface="Montserrat"/>
              <a:buChar char="●"/>
            </a:pPr>
            <a:r>
              <a:rPr lang="en-IN" sz="2400" b="0" i="0" u="none" strike="noStrike" cap="none">
                <a:solidFill>
                  <a:srgbClr val="8992B1"/>
                </a:solidFill>
                <a:latin typeface="Montserrat"/>
                <a:ea typeface="Montserrat"/>
                <a:cs typeface="Montserrat"/>
                <a:sym typeface="Montserrat"/>
              </a:rPr>
              <a:t>It is a </a:t>
            </a:r>
            <a:r>
              <a:rPr lang="en-IN" sz="2400" b="1" i="0" u="none" strike="noStrike" cap="none">
                <a:solidFill>
                  <a:srgbClr val="8992B1"/>
                </a:solidFill>
                <a:latin typeface="Montserrat"/>
                <a:ea typeface="Montserrat"/>
                <a:cs typeface="Montserrat"/>
                <a:sym typeface="Montserrat"/>
              </a:rPr>
              <a:t>platform</a:t>
            </a:r>
            <a:r>
              <a:rPr lang="en-IN" sz="2400" b="0" i="0" u="none" strike="noStrike" cap="none">
                <a:solidFill>
                  <a:srgbClr val="8992B1"/>
                </a:solidFill>
                <a:latin typeface="Montserrat"/>
                <a:ea typeface="Montserrat"/>
                <a:cs typeface="Montserrat"/>
                <a:sym typeface="Montserrat"/>
              </a:rPr>
              <a:t>, NOT a currency</a:t>
            </a:r>
            <a:endParaRPr sz="2400" b="0" i="0" u="none" strike="noStrike" cap="none">
              <a:solidFill>
                <a:srgbClr val="8992B1"/>
              </a:solidFill>
              <a:latin typeface="Montserrat"/>
              <a:ea typeface="Montserrat"/>
              <a:cs typeface="Montserrat"/>
              <a:sym typeface="Montserrat"/>
            </a:endParaRPr>
          </a:p>
          <a:p>
            <a:pPr marL="457200" marR="0" lvl="0" indent="-381000" algn="l" rtl="0">
              <a:lnSpc>
                <a:spcPct val="115000"/>
              </a:lnSpc>
              <a:spcBef>
                <a:spcPts val="0"/>
              </a:spcBef>
              <a:spcAft>
                <a:spcPts val="0"/>
              </a:spcAft>
              <a:buClr>
                <a:srgbClr val="8992B1"/>
              </a:buClr>
              <a:buSzPts val="2400"/>
              <a:buFont typeface="Montserrat"/>
              <a:buChar char="●"/>
            </a:pPr>
            <a:r>
              <a:rPr lang="en-IN" sz="2400" b="0" i="0" u="none" strike="noStrike" cap="none">
                <a:solidFill>
                  <a:srgbClr val="8992B1"/>
                </a:solidFill>
                <a:latin typeface="Montserrat"/>
                <a:ea typeface="Montserrat"/>
                <a:cs typeface="Montserrat"/>
                <a:sym typeface="Montserrat"/>
              </a:rPr>
              <a:t>The currency is called </a:t>
            </a:r>
            <a:r>
              <a:rPr lang="en-IN" sz="2400" b="1" i="0" u="none" strike="noStrike" cap="none">
                <a:solidFill>
                  <a:srgbClr val="8992B1"/>
                </a:solidFill>
                <a:latin typeface="Montserrat"/>
                <a:ea typeface="Montserrat"/>
                <a:cs typeface="Montserrat"/>
                <a:sym typeface="Montserrat"/>
              </a:rPr>
              <a:t>Ether</a:t>
            </a:r>
            <a:r>
              <a:rPr lang="en-IN" sz="2400" b="0" i="0" u="none" strike="noStrike" cap="none">
                <a:solidFill>
                  <a:srgbClr val="8992B1"/>
                </a:solidFill>
                <a:latin typeface="Montserrat"/>
                <a:ea typeface="Montserrat"/>
                <a:cs typeface="Montserrat"/>
                <a:sym typeface="Montserrat"/>
              </a:rPr>
              <a:t> </a:t>
            </a:r>
            <a:endParaRPr sz="2400" b="0" i="0" u="none" strike="noStrike" cap="none">
              <a:solidFill>
                <a:srgbClr val="8992B1"/>
              </a:solidFill>
              <a:latin typeface="Montserrat"/>
              <a:ea typeface="Montserrat"/>
              <a:cs typeface="Montserrat"/>
              <a:sym typeface="Montserrat"/>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8992B1"/>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8992B1"/>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8992B1"/>
              </a:solidFill>
              <a:latin typeface="Montserrat"/>
              <a:ea typeface="Montserrat"/>
              <a:cs typeface="Montserrat"/>
              <a:sym typeface="Montserrat"/>
            </a:endParaRPr>
          </a:p>
        </p:txBody>
      </p:sp>
      <p:pic>
        <p:nvPicPr>
          <p:cNvPr id="76" name="Google Shape;76;p4"/>
          <p:cNvPicPr preferRelativeResize="0"/>
          <p:nvPr/>
        </p:nvPicPr>
        <p:blipFill>
          <a:blip r:embed="rId3">
            <a:alphaModFix/>
          </a:blip>
          <a:stretch>
            <a:fillRect/>
          </a:stretch>
        </p:blipFill>
        <p:spPr>
          <a:xfrm>
            <a:off x="7573700" y="3015500"/>
            <a:ext cx="4259602" cy="38424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80"/>
        <p:cNvGrpSpPr/>
        <p:nvPr/>
      </p:nvGrpSpPr>
      <p:grpSpPr>
        <a:xfrm>
          <a:off x="0" y="0"/>
          <a:ext cx="0" cy="0"/>
          <a:chOff x="0" y="0"/>
          <a:chExt cx="0" cy="0"/>
        </a:xfrm>
      </p:grpSpPr>
      <p:sp>
        <p:nvSpPr>
          <p:cNvPr id="81" name="Google Shape;81;g11980fc3f0d_0_1"/>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3"/>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Ethereum Transaction</a:t>
            </a:r>
            <a:endParaRPr b="1">
              <a:solidFill>
                <a:srgbClr val="8992B1"/>
              </a:solidFill>
              <a:latin typeface="Montserrat"/>
              <a:ea typeface="Montserrat"/>
              <a:cs typeface="Montserrat"/>
              <a:sym typeface="Montserrat"/>
            </a:endParaRPr>
          </a:p>
        </p:txBody>
      </p:sp>
      <p:sp>
        <p:nvSpPr>
          <p:cNvPr id="82" name="Google Shape;82;g11980fc3f0d_0_1"/>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 name="Google Shape;83;g11980fc3f0d_0_1"/>
          <p:cNvPicPr preferRelativeResize="0"/>
          <p:nvPr/>
        </p:nvPicPr>
        <p:blipFill rotWithShape="1">
          <a:blip r:embed="rId3">
            <a:alphaModFix/>
          </a:blip>
          <a:srcRect/>
          <a:stretch/>
        </p:blipFill>
        <p:spPr>
          <a:xfrm>
            <a:off x="7610150" y="570700"/>
            <a:ext cx="3668650" cy="5878599"/>
          </a:xfrm>
          <a:prstGeom prst="rect">
            <a:avLst/>
          </a:prstGeom>
          <a:noFill/>
          <a:ln>
            <a:noFill/>
          </a:ln>
        </p:spPr>
      </p:pic>
      <p:sp>
        <p:nvSpPr>
          <p:cNvPr id="84" name="Google Shape;84;g11980fc3f0d_0_1"/>
          <p:cNvSpPr txBox="1"/>
          <p:nvPr/>
        </p:nvSpPr>
        <p:spPr>
          <a:xfrm>
            <a:off x="394050" y="2308800"/>
            <a:ext cx="6638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8992B1"/>
              </a:solidFill>
              <a:latin typeface="Montserrat"/>
              <a:ea typeface="Montserrat"/>
              <a:cs typeface="Montserrat"/>
              <a:sym typeface="Montserrat"/>
            </a:endParaRPr>
          </a:p>
        </p:txBody>
      </p:sp>
      <p:sp>
        <p:nvSpPr>
          <p:cNvPr id="85" name="Google Shape;85;g11980fc3f0d_0_1"/>
          <p:cNvSpPr txBox="1">
            <a:spLocks noGrp="1"/>
          </p:cNvSpPr>
          <p:nvPr>
            <p:ph type="body" idx="1"/>
          </p:nvPr>
        </p:nvSpPr>
        <p:spPr>
          <a:xfrm>
            <a:off x="569700" y="2677025"/>
            <a:ext cx="6286800" cy="2141100"/>
          </a:xfrm>
          <a:prstGeom prst="rect">
            <a:avLst/>
          </a:prstGeom>
          <a:noFill/>
          <a:ln>
            <a:noFill/>
          </a:ln>
        </p:spPr>
        <p:txBody>
          <a:bodyPr spcFirstLastPara="1" wrap="square" lIns="121900" tIns="121900" rIns="121900" bIns="121900" anchor="t" anchorCtr="0">
            <a:normAutofit/>
          </a:bodyPr>
          <a:lstStyle/>
          <a:p>
            <a:pPr marL="0" lvl="0" indent="0" algn="ctr" rtl="0">
              <a:lnSpc>
                <a:spcPct val="115000"/>
              </a:lnSpc>
              <a:spcBef>
                <a:spcPts val="0"/>
              </a:spcBef>
              <a:spcAft>
                <a:spcPts val="0"/>
              </a:spcAft>
              <a:buSzPts val="2400"/>
              <a:buNone/>
            </a:pPr>
            <a:r>
              <a:rPr lang="en-IN">
                <a:solidFill>
                  <a:srgbClr val="8992B1"/>
                </a:solidFill>
                <a:latin typeface="Montserrat"/>
                <a:ea typeface="Montserrat"/>
                <a:cs typeface="Montserrat"/>
                <a:sym typeface="Montserrat"/>
              </a:rPr>
              <a:t>Bus → </a:t>
            </a:r>
            <a:r>
              <a:rPr lang="en-IN" b="1">
                <a:solidFill>
                  <a:srgbClr val="8992B1"/>
                </a:solidFill>
                <a:latin typeface="Montserrat"/>
                <a:ea typeface="Montserrat"/>
                <a:cs typeface="Montserrat"/>
                <a:sym typeface="Montserrat"/>
              </a:rPr>
              <a:t>Block</a:t>
            </a:r>
            <a:endParaRPr b="1">
              <a:solidFill>
                <a:srgbClr val="8992B1"/>
              </a:solidFill>
              <a:latin typeface="Montserrat"/>
              <a:ea typeface="Montserrat"/>
              <a:cs typeface="Montserrat"/>
              <a:sym typeface="Montserrat"/>
            </a:endParaRPr>
          </a:p>
          <a:p>
            <a:pPr marL="0" lvl="0" indent="0" algn="ctr" rtl="0">
              <a:lnSpc>
                <a:spcPct val="115000"/>
              </a:lnSpc>
              <a:spcBef>
                <a:spcPts val="1600"/>
              </a:spcBef>
              <a:spcAft>
                <a:spcPts val="0"/>
              </a:spcAft>
              <a:buSzPts val="2400"/>
              <a:buNone/>
            </a:pPr>
            <a:r>
              <a:rPr lang="en-IN">
                <a:solidFill>
                  <a:srgbClr val="8992B1"/>
                </a:solidFill>
                <a:latin typeface="Montserrat"/>
                <a:ea typeface="Montserrat"/>
                <a:cs typeface="Montserrat"/>
                <a:sym typeface="Montserrat"/>
              </a:rPr>
              <a:t>Kids → </a:t>
            </a:r>
            <a:r>
              <a:rPr lang="en-IN" b="1">
                <a:solidFill>
                  <a:srgbClr val="8992B1"/>
                </a:solidFill>
                <a:latin typeface="Montserrat"/>
                <a:ea typeface="Montserrat"/>
                <a:cs typeface="Montserrat"/>
                <a:sym typeface="Montserrat"/>
              </a:rPr>
              <a:t>Transactions</a:t>
            </a:r>
            <a:endParaRPr b="1">
              <a:solidFill>
                <a:srgbClr val="8992B1"/>
              </a:solidFill>
              <a:latin typeface="Montserrat"/>
              <a:ea typeface="Montserrat"/>
              <a:cs typeface="Montserrat"/>
              <a:sym typeface="Montserrat"/>
            </a:endParaRPr>
          </a:p>
          <a:p>
            <a:pPr marL="0" lvl="0" indent="0" algn="ctr" rtl="0">
              <a:lnSpc>
                <a:spcPct val="115000"/>
              </a:lnSpc>
              <a:spcBef>
                <a:spcPts val="1600"/>
              </a:spcBef>
              <a:spcAft>
                <a:spcPts val="1600"/>
              </a:spcAft>
              <a:buSzPts val="2400"/>
              <a:buNone/>
            </a:pPr>
            <a:r>
              <a:rPr lang="en-IN">
                <a:solidFill>
                  <a:srgbClr val="8992B1"/>
                </a:solidFill>
                <a:latin typeface="Montserrat"/>
                <a:ea typeface="Montserrat"/>
                <a:cs typeface="Montserrat"/>
                <a:sym typeface="Montserrat"/>
              </a:rPr>
              <a:t>Ethereum capacity → </a:t>
            </a:r>
            <a:r>
              <a:rPr lang="en-IN" b="1">
                <a:solidFill>
                  <a:srgbClr val="8992B1"/>
                </a:solidFill>
                <a:latin typeface="Montserrat"/>
                <a:ea typeface="Montserrat"/>
                <a:cs typeface="Montserrat"/>
                <a:sym typeface="Montserrat"/>
              </a:rPr>
              <a:t>500 txn per block</a:t>
            </a:r>
            <a:endParaRPr b="1">
              <a:solidFill>
                <a:srgbClr val="8992B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89"/>
        <p:cNvGrpSpPr/>
        <p:nvPr/>
      </p:nvGrpSpPr>
      <p:grpSpPr>
        <a:xfrm>
          <a:off x="0" y="0"/>
          <a:ext cx="0" cy="0"/>
          <a:chOff x="0" y="0"/>
          <a:chExt cx="0" cy="0"/>
        </a:xfrm>
      </p:grpSpPr>
      <p:sp>
        <p:nvSpPr>
          <p:cNvPr id="90" name="Google Shape;90;g11979bb70ac_2_10"/>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 name="Google Shape;91;g11979bb70ac_2_10"/>
          <p:cNvPicPr preferRelativeResize="0"/>
          <p:nvPr/>
        </p:nvPicPr>
        <p:blipFill rotWithShape="1">
          <a:blip r:embed="rId3">
            <a:alphaModFix/>
          </a:blip>
          <a:srcRect/>
          <a:stretch/>
        </p:blipFill>
        <p:spPr>
          <a:xfrm>
            <a:off x="6504025" y="3809631"/>
            <a:ext cx="4877875" cy="2210619"/>
          </a:xfrm>
          <a:prstGeom prst="rect">
            <a:avLst/>
          </a:prstGeom>
          <a:noFill/>
          <a:ln>
            <a:noFill/>
          </a:ln>
        </p:spPr>
      </p:pic>
      <p:sp>
        <p:nvSpPr>
          <p:cNvPr id="92" name="Google Shape;92;g11979bb70ac_2_10"/>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3"/>
              </a:srgbClr>
            </a:outerShdw>
          </a:effectLst>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Fraud in Cryptocurrencies</a:t>
            </a:r>
            <a:endParaRPr b="1">
              <a:solidFill>
                <a:srgbClr val="8992B1"/>
              </a:solidFill>
              <a:latin typeface="Montserrat"/>
              <a:ea typeface="Montserrat"/>
              <a:cs typeface="Montserrat"/>
              <a:sym typeface="Montserrat"/>
            </a:endParaRPr>
          </a:p>
        </p:txBody>
      </p:sp>
      <p:sp>
        <p:nvSpPr>
          <p:cNvPr id="93" name="Google Shape;93;g11979bb70ac_2_10"/>
          <p:cNvSpPr txBox="1">
            <a:spLocks noGrp="1"/>
          </p:cNvSpPr>
          <p:nvPr>
            <p:ph type="body" idx="1"/>
          </p:nvPr>
        </p:nvSpPr>
        <p:spPr>
          <a:xfrm>
            <a:off x="1060650" y="2427575"/>
            <a:ext cx="5038800" cy="18285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2400"/>
              <a:buNone/>
            </a:pPr>
            <a:r>
              <a:rPr lang="en-IN">
                <a:solidFill>
                  <a:srgbClr val="8992B1"/>
                </a:solidFill>
                <a:latin typeface="Montserrat"/>
                <a:ea typeface="Montserrat"/>
                <a:cs typeface="Montserrat"/>
                <a:sym typeface="Montserrat"/>
              </a:rPr>
              <a:t>Miners using Transaction fee (Gas in Gwei)</a:t>
            </a:r>
            <a:endParaRPr>
              <a:solidFill>
                <a:srgbClr val="8992B1"/>
              </a:solidFill>
              <a:latin typeface="Montserrat"/>
              <a:ea typeface="Montserrat"/>
              <a:cs typeface="Montserrat"/>
              <a:sym typeface="Montserrat"/>
            </a:endParaRPr>
          </a:p>
        </p:txBody>
      </p:sp>
      <p:pic>
        <p:nvPicPr>
          <p:cNvPr id="94" name="Google Shape;94;g11979bb70ac_2_10"/>
          <p:cNvPicPr preferRelativeResize="0"/>
          <p:nvPr/>
        </p:nvPicPr>
        <p:blipFill rotWithShape="1">
          <a:blip r:embed="rId4">
            <a:alphaModFix/>
          </a:blip>
          <a:srcRect/>
          <a:stretch/>
        </p:blipFill>
        <p:spPr>
          <a:xfrm>
            <a:off x="6504025" y="1454625"/>
            <a:ext cx="4877875" cy="2355014"/>
          </a:xfrm>
          <a:prstGeom prst="rect">
            <a:avLst/>
          </a:prstGeom>
          <a:noFill/>
          <a:ln>
            <a:noFill/>
          </a:ln>
        </p:spPr>
      </p:pic>
      <p:sp>
        <p:nvSpPr>
          <p:cNvPr id="95" name="Google Shape;95;g11979bb70ac_2_10"/>
          <p:cNvSpPr txBox="1">
            <a:spLocks noGrp="1"/>
          </p:cNvSpPr>
          <p:nvPr>
            <p:ph type="body" idx="1"/>
          </p:nvPr>
        </p:nvSpPr>
        <p:spPr>
          <a:xfrm>
            <a:off x="500450" y="2198950"/>
            <a:ext cx="705300" cy="18285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2400"/>
              <a:buNone/>
            </a:pPr>
            <a:r>
              <a:rPr lang="en-IN" sz="6000" b="1">
                <a:solidFill>
                  <a:srgbClr val="8992B1"/>
                </a:solidFill>
                <a:latin typeface="Montserrat"/>
                <a:ea typeface="Montserrat"/>
                <a:cs typeface="Montserrat"/>
                <a:sym typeface="Montserrat"/>
              </a:rPr>
              <a:t>1</a:t>
            </a:r>
            <a:endParaRPr sz="6000" b="1">
              <a:solidFill>
                <a:srgbClr val="8992B1"/>
              </a:solidFill>
              <a:latin typeface="Montserrat"/>
              <a:ea typeface="Montserrat"/>
              <a:cs typeface="Montserrat"/>
              <a:sym typeface="Montserrat"/>
            </a:endParaRPr>
          </a:p>
        </p:txBody>
      </p:sp>
      <p:sp>
        <p:nvSpPr>
          <p:cNvPr id="96" name="Google Shape;96;g11979bb70ac_2_10"/>
          <p:cNvSpPr txBox="1">
            <a:spLocks noGrp="1"/>
          </p:cNvSpPr>
          <p:nvPr>
            <p:ph type="body" idx="1"/>
          </p:nvPr>
        </p:nvSpPr>
        <p:spPr>
          <a:xfrm>
            <a:off x="1060650" y="4256075"/>
            <a:ext cx="5038800" cy="6771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2400"/>
              <a:buNone/>
            </a:pPr>
            <a:r>
              <a:rPr lang="en-IN">
                <a:solidFill>
                  <a:srgbClr val="8992B1"/>
                </a:solidFill>
                <a:latin typeface="Montserrat"/>
                <a:ea typeface="Montserrat"/>
                <a:cs typeface="Montserrat"/>
                <a:sym typeface="Montserrat"/>
              </a:rPr>
              <a:t>Contracts using Honeypots</a:t>
            </a:r>
            <a:endParaRPr>
              <a:solidFill>
                <a:srgbClr val="8992B1"/>
              </a:solidFill>
              <a:latin typeface="Montserrat"/>
              <a:ea typeface="Montserrat"/>
              <a:cs typeface="Montserrat"/>
              <a:sym typeface="Montserrat"/>
            </a:endParaRPr>
          </a:p>
        </p:txBody>
      </p:sp>
      <p:sp>
        <p:nvSpPr>
          <p:cNvPr id="97" name="Google Shape;97;g11979bb70ac_2_10"/>
          <p:cNvSpPr txBox="1">
            <a:spLocks noGrp="1"/>
          </p:cNvSpPr>
          <p:nvPr>
            <p:ph type="body" idx="1"/>
          </p:nvPr>
        </p:nvSpPr>
        <p:spPr>
          <a:xfrm>
            <a:off x="394050" y="3925700"/>
            <a:ext cx="705300" cy="18285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2400"/>
              <a:buNone/>
            </a:pPr>
            <a:r>
              <a:rPr lang="en-IN" sz="6000" b="1">
                <a:solidFill>
                  <a:srgbClr val="8992B1"/>
                </a:solidFill>
                <a:latin typeface="Montserrat"/>
                <a:ea typeface="Montserrat"/>
                <a:cs typeface="Montserrat"/>
                <a:sym typeface="Montserrat"/>
              </a:rPr>
              <a:t>2</a:t>
            </a:r>
            <a:endParaRPr sz="6000" b="1">
              <a:solidFill>
                <a:srgbClr val="8992B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101"/>
        <p:cNvGrpSpPr/>
        <p:nvPr/>
      </p:nvGrpSpPr>
      <p:grpSpPr>
        <a:xfrm>
          <a:off x="0" y="0"/>
          <a:ext cx="0" cy="0"/>
          <a:chOff x="0" y="0"/>
          <a:chExt cx="0" cy="0"/>
        </a:xfrm>
      </p:grpSpPr>
      <p:sp>
        <p:nvSpPr>
          <p:cNvPr id="102" name="Google Shape;102;p7"/>
          <p:cNvSpPr txBox="1">
            <a:spLocks noGrp="1"/>
          </p:cNvSpPr>
          <p:nvPr>
            <p:ph type="title"/>
          </p:nvPr>
        </p:nvSpPr>
        <p:spPr>
          <a:xfrm>
            <a:off x="546450" y="580800"/>
            <a:ext cx="6638100" cy="763500"/>
          </a:xfrm>
          <a:prstGeom prst="rect">
            <a:avLst/>
          </a:prstGeom>
          <a:noFill/>
          <a:ln>
            <a:noFill/>
          </a:ln>
          <a:effectLst>
            <a:outerShdw blurRad="57150" dist="19050" dir="5400000" algn="bl" rotWithShape="0">
              <a:srgbClr val="000000">
                <a:alpha val="49803"/>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Data</a:t>
            </a:r>
            <a:endParaRPr b="1">
              <a:solidFill>
                <a:srgbClr val="8992B1"/>
              </a:solidFill>
              <a:latin typeface="Montserrat"/>
              <a:ea typeface="Montserrat"/>
              <a:cs typeface="Montserrat"/>
              <a:sym typeface="Montserrat"/>
            </a:endParaRPr>
          </a:p>
        </p:txBody>
      </p:sp>
      <p:sp>
        <p:nvSpPr>
          <p:cNvPr id="103" name="Google Shape;103;p7"/>
          <p:cNvSpPr/>
          <p:nvPr/>
        </p:nvSpPr>
        <p:spPr>
          <a:xfrm>
            <a:off x="152400" y="6868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7"/>
          <p:cNvSpPr txBox="1">
            <a:spLocks noGrp="1"/>
          </p:cNvSpPr>
          <p:nvPr>
            <p:ph type="body" idx="1"/>
          </p:nvPr>
        </p:nvSpPr>
        <p:spPr>
          <a:xfrm>
            <a:off x="2448800" y="1771450"/>
            <a:ext cx="4029600" cy="1091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IN" sz="3600">
                <a:solidFill>
                  <a:srgbClr val="8992B1"/>
                </a:solidFill>
                <a:latin typeface="Montserrat"/>
                <a:ea typeface="Montserrat"/>
                <a:cs typeface="Montserrat"/>
                <a:sym typeface="Montserrat"/>
              </a:rPr>
              <a:t>variables</a:t>
            </a:r>
            <a:endParaRPr sz="3600">
              <a:solidFill>
                <a:srgbClr val="8992B1"/>
              </a:solidFill>
              <a:latin typeface="Montserrat"/>
              <a:ea typeface="Montserrat"/>
              <a:cs typeface="Montserrat"/>
              <a:sym typeface="Montserrat"/>
            </a:endParaRPr>
          </a:p>
        </p:txBody>
      </p:sp>
      <p:sp>
        <p:nvSpPr>
          <p:cNvPr id="105" name="Google Shape;105;p7"/>
          <p:cNvSpPr txBox="1">
            <a:spLocks noGrp="1"/>
          </p:cNvSpPr>
          <p:nvPr>
            <p:ph type="body" idx="1"/>
          </p:nvPr>
        </p:nvSpPr>
        <p:spPr>
          <a:xfrm>
            <a:off x="1450175" y="1626375"/>
            <a:ext cx="2349000" cy="109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sz="6000" b="1">
                <a:solidFill>
                  <a:srgbClr val="8992B1"/>
                </a:solidFill>
                <a:latin typeface="Montserrat"/>
                <a:ea typeface="Montserrat"/>
                <a:cs typeface="Montserrat"/>
                <a:sym typeface="Montserrat"/>
              </a:rPr>
              <a:t>51 </a:t>
            </a:r>
            <a:endParaRPr sz="6000" b="1">
              <a:solidFill>
                <a:srgbClr val="8992B1"/>
              </a:solidFill>
              <a:latin typeface="Montserrat"/>
              <a:ea typeface="Montserrat"/>
              <a:cs typeface="Montserrat"/>
              <a:sym typeface="Montserrat"/>
            </a:endParaRPr>
          </a:p>
          <a:p>
            <a:pPr marL="0" lvl="0" indent="0" algn="l" rtl="0">
              <a:lnSpc>
                <a:spcPct val="90000"/>
              </a:lnSpc>
              <a:spcBef>
                <a:spcPts val="1000"/>
              </a:spcBef>
              <a:spcAft>
                <a:spcPts val="0"/>
              </a:spcAft>
              <a:buSzPts val="1800"/>
              <a:buNone/>
            </a:pPr>
            <a:r>
              <a:rPr lang="en-IN" sz="6000" b="1">
                <a:solidFill>
                  <a:srgbClr val="8992B1"/>
                </a:solidFill>
                <a:latin typeface="Montserrat"/>
                <a:ea typeface="Montserrat"/>
                <a:cs typeface="Montserrat"/>
                <a:sym typeface="Montserrat"/>
              </a:rPr>
              <a:t>9841</a:t>
            </a:r>
            <a:endParaRPr sz="6000" b="1">
              <a:solidFill>
                <a:srgbClr val="8992B1"/>
              </a:solidFill>
              <a:latin typeface="Montserrat"/>
              <a:ea typeface="Montserrat"/>
              <a:cs typeface="Montserrat"/>
              <a:sym typeface="Montserrat"/>
            </a:endParaRPr>
          </a:p>
        </p:txBody>
      </p:sp>
      <p:sp>
        <p:nvSpPr>
          <p:cNvPr id="106" name="Google Shape;106;p7"/>
          <p:cNvSpPr txBox="1">
            <a:spLocks noGrp="1"/>
          </p:cNvSpPr>
          <p:nvPr>
            <p:ph type="body" idx="1"/>
          </p:nvPr>
        </p:nvSpPr>
        <p:spPr>
          <a:xfrm>
            <a:off x="3471750" y="2717475"/>
            <a:ext cx="4029600" cy="1091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IN" sz="3600">
                <a:solidFill>
                  <a:srgbClr val="8992B1"/>
                </a:solidFill>
                <a:latin typeface="Montserrat"/>
                <a:ea typeface="Montserrat"/>
                <a:cs typeface="Montserrat"/>
                <a:sym typeface="Montserrat"/>
              </a:rPr>
              <a:t>records</a:t>
            </a:r>
            <a:endParaRPr sz="3600">
              <a:solidFill>
                <a:srgbClr val="8992B1"/>
              </a:solidFill>
              <a:latin typeface="Montserrat"/>
              <a:ea typeface="Montserrat"/>
              <a:cs typeface="Montserrat"/>
              <a:sym typeface="Montserrat"/>
            </a:endParaRPr>
          </a:p>
        </p:txBody>
      </p:sp>
      <p:sp>
        <p:nvSpPr>
          <p:cNvPr id="107" name="Google Shape;107;p7"/>
          <p:cNvSpPr txBox="1">
            <a:spLocks noGrp="1"/>
          </p:cNvSpPr>
          <p:nvPr>
            <p:ph type="body" idx="1"/>
          </p:nvPr>
        </p:nvSpPr>
        <p:spPr>
          <a:xfrm>
            <a:off x="8037975" y="2661300"/>
            <a:ext cx="4029600" cy="1091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IN" sz="3600">
                <a:solidFill>
                  <a:srgbClr val="8992B1"/>
                </a:solidFill>
                <a:latin typeface="Montserrat"/>
                <a:ea typeface="Montserrat"/>
                <a:cs typeface="Montserrat"/>
                <a:sym typeface="Montserrat"/>
              </a:rPr>
              <a:t>variables &amp; NAs</a:t>
            </a:r>
            <a:endParaRPr sz="3600">
              <a:solidFill>
                <a:srgbClr val="8992B1"/>
              </a:solidFill>
              <a:latin typeface="Montserrat"/>
              <a:ea typeface="Montserrat"/>
              <a:cs typeface="Montserrat"/>
              <a:sym typeface="Montserrat"/>
            </a:endParaRPr>
          </a:p>
        </p:txBody>
      </p:sp>
      <p:sp>
        <p:nvSpPr>
          <p:cNvPr id="108" name="Google Shape;108;p7"/>
          <p:cNvSpPr txBox="1">
            <a:spLocks noGrp="1"/>
          </p:cNvSpPr>
          <p:nvPr>
            <p:ph type="body" idx="1"/>
          </p:nvPr>
        </p:nvSpPr>
        <p:spPr>
          <a:xfrm>
            <a:off x="7039350" y="2516225"/>
            <a:ext cx="2349000" cy="109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sz="6000" b="1">
                <a:solidFill>
                  <a:srgbClr val="8992B1"/>
                </a:solidFill>
                <a:latin typeface="Montserrat"/>
                <a:ea typeface="Montserrat"/>
                <a:cs typeface="Montserrat"/>
                <a:sym typeface="Montserrat"/>
              </a:rPr>
              <a:t>17</a:t>
            </a:r>
            <a:endParaRPr sz="6000" b="1">
              <a:solidFill>
                <a:srgbClr val="8992B1"/>
              </a:solidFill>
              <a:latin typeface="Montserrat"/>
              <a:ea typeface="Montserrat"/>
              <a:cs typeface="Montserrat"/>
              <a:sym typeface="Montserrat"/>
            </a:endParaRPr>
          </a:p>
        </p:txBody>
      </p:sp>
      <p:sp>
        <p:nvSpPr>
          <p:cNvPr id="109" name="Google Shape;109;p7"/>
          <p:cNvSpPr txBox="1">
            <a:spLocks noGrp="1"/>
          </p:cNvSpPr>
          <p:nvPr>
            <p:ph type="body" idx="1"/>
          </p:nvPr>
        </p:nvSpPr>
        <p:spPr>
          <a:xfrm>
            <a:off x="7039350" y="1875475"/>
            <a:ext cx="4029600" cy="1091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IN" sz="3600">
                <a:solidFill>
                  <a:srgbClr val="8992B1"/>
                </a:solidFill>
                <a:latin typeface="Montserrat"/>
                <a:ea typeface="Montserrat"/>
                <a:cs typeface="Montserrat"/>
                <a:sym typeface="Montserrat"/>
              </a:rPr>
              <a:t>remove</a:t>
            </a:r>
            <a:endParaRPr sz="3600">
              <a:solidFill>
                <a:srgbClr val="8992B1"/>
              </a:solidFill>
              <a:latin typeface="Montserrat"/>
              <a:ea typeface="Montserrat"/>
              <a:cs typeface="Montserrat"/>
              <a:sym typeface="Montserrat"/>
            </a:endParaRPr>
          </a:p>
        </p:txBody>
      </p:sp>
      <p:sp>
        <p:nvSpPr>
          <p:cNvPr id="110" name="Google Shape;110;p7"/>
          <p:cNvSpPr/>
          <p:nvPr/>
        </p:nvSpPr>
        <p:spPr>
          <a:xfrm>
            <a:off x="3542575" y="4475175"/>
            <a:ext cx="5630100" cy="2046600"/>
          </a:xfrm>
          <a:prstGeom prst="roundRect">
            <a:avLst>
              <a:gd name="adj" fmla="val 16667"/>
            </a:avLst>
          </a:prstGeom>
          <a:solidFill>
            <a:srgbClr val="8992B1">
              <a:alpha val="32941"/>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7"/>
          <p:cNvSpPr txBox="1">
            <a:spLocks noGrp="1"/>
          </p:cNvSpPr>
          <p:nvPr>
            <p:ph type="body" idx="1"/>
          </p:nvPr>
        </p:nvSpPr>
        <p:spPr>
          <a:xfrm>
            <a:off x="3979302" y="4779249"/>
            <a:ext cx="5630100" cy="1515900"/>
          </a:xfrm>
          <a:prstGeom prst="rect">
            <a:avLst/>
          </a:prstGeom>
          <a:noFill/>
          <a:ln>
            <a:noFill/>
          </a:ln>
        </p:spPr>
        <p:txBody>
          <a:bodyPr spcFirstLastPara="1" wrap="square" lIns="91425" tIns="45700" rIns="91425" bIns="45700" anchor="t" anchorCtr="0">
            <a:noAutofit/>
          </a:bodyPr>
          <a:lstStyle/>
          <a:p>
            <a:pPr marL="457200" lvl="0" indent="-381000" algn="l" rtl="0">
              <a:lnSpc>
                <a:spcPct val="130000"/>
              </a:lnSpc>
              <a:spcBef>
                <a:spcPts val="1000"/>
              </a:spcBef>
              <a:spcAft>
                <a:spcPts val="0"/>
              </a:spcAft>
              <a:buClr>
                <a:srgbClr val="FFFFFF"/>
              </a:buClr>
              <a:buSzPts val="2400"/>
              <a:buFont typeface="Montserrat"/>
              <a:buChar char="●"/>
            </a:pPr>
            <a:r>
              <a:rPr lang="en-IN" b="1">
                <a:solidFill>
                  <a:srgbClr val="FFFFFF"/>
                </a:solidFill>
                <a:latin typeface="Montserrat"/>
                <a:ea typeface="Montserrat"/>
                <a:cs typeface="Montserrat"/>
                <a:sym typeface="Montserrat"/>
              </a:rPr>
              <a:t>Variables : 34</a:t>
            </a:r>
            <a:endParaRPr b="1">
              <a:solidFill>
                <a:srgbClr val="FFFFFF"/>
              </a:solidFill>
              <a:latin typeface="Montserrat"/>
              <a:ea typeface="Montserrat"/>
              <a:cs typeface="Montserrat"/>
              <a:sym typeface="Montserrat"/>
            </a:endParaRPr>
          </a:p>
          <a:p>
            <a:pPr marL="457200" lvl="0" indent="-381000" algn="l" rtl="0">
              <a:lnSpc>
                <a:spcPct val="130000"/>
              </a:lnSpc>
              <a:spcBef>
                <a:spcPts val="0"/>
              </a:spcBef>
              <a:spcAft>
                <a:spcPts val="0"/>
              </a:spcAft>
              <a:buClr>
                <a:srgbClr val="FFFFFF"/>
              </a:buClr>
              <a:buSzPts val="2400"/>
              <a:buFont typeface="Montserrat"/>
              <a:buChar char="●"/>
            </a:pPr>
            <a:r>
              <a:rPr lang="en-IN" b="1">
                <a:solidFill>
                  <a:srgbClr val="FFFFFF"/>
                </a:solidFill>
                <a:latin typeface="Montserrat"/>
                <a:ea typeface="Montserrat"/>
                <a:cs typeface="Montserrat"/>
                <a:sym typeface="Montserrat"/>
              </a:rPr>
              <a:t>Valid : 7,662 records</a:t>
            </a:r>
            <a:endParaRPr b="1">
              <a:solidFill>
                <a:srgbClr val="FFFFFF"/>
              </a:solidFill>
              <a:latin typeface="Montserrat"/>
              <a:ea typeface="Montserrat"/>
              <a:cs typeface="Montserrat"/>
              <a:sym typeface="Montserrat"/>
            </a:endParaRPr>
          </a:p>
          <a:p>
            <a:pPr marL="457200" lvl="0" indent="-381000" algn="l" rtl="0">
              <a:lnSpc>
                <a:spcPct val="130000"/>
              </a:lnSpc>
              <a:spcBef>
                <a:spcPts val="0"/>
              </a:spcBef>
              <a:spcAft>
                <a:spcPts val="0"/>
              </a:spcAft>
              <a:buClr>
                <a:srgbClr val="FFFFFF"/>
              </a:buClr>
              <a:buSzPts val="2400"/>
              <a:buFont typeface="Montserrat"/>
              <a:buChar char="●"/>
            </a:pPr>
            <a:r>
              <a:rPr lang="en-IN" b="1">
                <a:solidFill>
                  <a:srgbClr val="FFFFFF"/>
                </a:solidFill>
                <a:latin typeface="Montserrat"/>
                <a:ea typeface="Montserrat"/>
                <a:cs typeface="Montserrat"/>
                <a:sym typeface="Montserrat"/>
              </a:rPr>
              <a:t>Fraudulent : 2,179 records</a:t>
            </a:r>
            <a:endParaRPr b="1">
              <a:solidFill>
                <a:srgbClr val="FFFFFF"/>
              </a:solidFill>
              <a:latin typeface="Montserrat"/>
              <a:ea typeface="Montserrat"/>
              <a:cs typeface="Montserrat"/>
              <a:sym typeface="Montserrat"/>
            </a:endParaRPr>
          </a:p>
        </p:txBody>
      </p:sp>
      <p:sp>
        <p:nvSpPr>
          <p:cNvPr id="112" name="Google Shape;112;p7"/>
          <p:cNvSpPr/>
          <p:nvPr/>
        </p:nvSpPr>
        <p:spPr>
          <a:xfrm>
            <a:off x="6096000" y="3808575"/>
            <a:ext cx="319200" cy="402600"/>
          </a:xfrm>
          <a:prstGeom prst="downArrow">
            <a:avLst>
              <a:gd name="adj1" fmla="val 50000"/>
              <a:gd name="adj2" fmla="val 50000"/>
            </a:avLst>
          </a:prstGeom>
          <a:solidFill>
            <a:srgbClr val="636890"/>
          </a:solidFill>
          <a:ln>
            <a:noFill/>
          </a:ln>
          <a:effectLst>
            <a:outerShdw blurRad="57150" dist="19050" dir="8400000" algn="bl" rotWithShape="0">
              <a:srgbClr val="000000">
                <a:alpha val="4078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116"/>
        <p:cNvGrpSpPr/>
        <p:nvPr/>
      </p:nvGrpSpPr>
      <p:grpSpPr>
        <a:xfrm>
          <a:off x="0" y="0"/>
          <a:ext cx="0" cy="0"/>
          <a:chOff x="0" y="0"/>
          <a:chExt cx="0" cy="0"/>
        </a:xfrm>
      </p:grpSpPr>
      <p:pic>
        <p:nvPicPr>
          <p:cNvPr id="117" name="Google Shape;117;p8"/>
          <p:cNvPicPr preferRelativeResize="0"/>
          <p:nvPr/>
        </p:nvPicPr>
        <p:blipFill rotWithShape="1">
          <a:blip r:embed="rId3">
            <a:alphaModFix/>
          </a:blip>
          <a:srcRect l="17993" r="7925"/>
          <a:stretch/>
        </p:blipFill>
        <p:spPr>
          <a:xfrm>
            <a:off x="6748081" y="2131325"/>
            <a:ext cx="4525944" cy="4181224"/>
          </a:xfrm>
          <a:prstGeom prst="rect">
            <a:avLst/>
          </a:prstGeom>
          <a:noFill/>
          <a:ln>
            <a:noFill/>
          </a:ln>
        </p:spPr>
      </p:pic>
      <p:sp>
        <p:nvSpPr>
          <p:cNvPr id="118" name="Google Shape;118;p8"/>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3"/>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Exploration</a:t>
            </a:r>
            <a:endParaRPr b="1">
              <a:solidFill>
                <a:srgbClr val="8992B1"/>
              </a:solidFill>
              <a:latin typeface="Montserrat"/>
              <a:ea typeface="Montserrat"/>
              <a:cs typeface="Montserrat"/>
              <a:sym typeface="Montserrat"/>
            </a:endParaRPr>
          </a:p>
        </p:txBody>
      </p:sp>
      <p:sp>
        <p:nvSpPr>
          <p:cNvPr id="119" name="Google Shape;119;p8"/>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8"/>
          <p:cNvPicPr preferRelativeResize="0"/>
          <p:nvPr/>
        </p:nvPicPr>
        <p:blipFill rotWithShape="1">
          <a:blip r:embed="rId4">
            <a:alphaModFix/>
          </a:blip>
          <a:srcRect/>
          <a:stretch/>
        </p:blipFill>
        <p:spPr>
          <a:xfrm>
            <a:off x="686875" y="2131325"/>
            <a:ext cx="5210928" cy="4181225"/>
          </a:xfrm>
          <a:prstGeom prst="rect">
            <a:avLst/>
          </a:prstGeom>
          <a:noFill/>
          <a:ln>
            <a:noFill/>
          </a:ln>
        </p:spPr>
      </p:pic>
      <p:sp>
        <p:nvSpPr>
          <p:cNvPr id="121" name="Google Shape;121;p8"/>
          <p:cNvSpPr txBox="1">
            <a:spLocks noGrp="1"/>
          </p:cNvSpPr>
          <p:nvPr>
            <p:ph type="body" idx="1"/>
          </p:nvPr>
        </p:nvSpPr>
        <p:spPr>
          <a:xfrm>
            <a:off x="2130275" y="1486175"/>
            <a:ext cx="2324100" cy="551400"/>
          </a:xfrm>
          <a:prstGeom prst="rect">
            <a:avLst/>
          </a:prstGeom>
          <a:noFill/>
          <a:ln>
            <a:noFill/>
          </a:ln>
        </p:spPr>
        <p:txBody>
          <a:bodyPr spcFirstLastPara="1" wrap="square" lIns="91425" tIns="45700" rIns="91425" bIns="45700" anchor="t" anchorCtr="0">
            <a:normAutofit fontScale="55000"/>
          </a:bodyPr>
          <a:lstStyle/>
          <a:p>
            <a:pPr marL="0" lvl="0" indent="0" algn="l" rtl="0">
              <a:lnSpc>
                <a:spcPct val="90000"/>
              </a:lnSpc>
              <a:spcBef>
                <a:spcPts val="1000"/>
              </a:spcBef>
              <a:spcAft>
                <a:spcPts val="0"/>
              </a:spcAft>
              <a:buSzPct val="90909"/>
              <a:buNone/>
            </a:pPr>
            <a:r>
              <a:rPr lang="en-IN" sz="3600">
                <a:solidFill>
                  <a:srgbClr val="8992B1"/>
                </a:solidFill>
                <a:latin typeface="Montserrat"/>
                <a:ea typeface="Montserrat"/>
                <a:cs typeface="Montserrat"/>
                <a:sym typeface="Montserrat"/>
              </a:rPr>
              <a:t>Most used Token</a:t>
            </a:r>
            <a:endParaRPr sz="3600">
              <a:solidFill>
                <a:srgbClr val="8992B1"/>
              </a:solidFill>
              <a:latin typeface="Montserrat"/>
              <a:ea typeface="Montserrat"/>
              <a:cs typeface="Montserrat"/>
              <a:sym typeface="Montserrat"/>
            </a:endParaRPr>
          </a:p>
        </p:txBody>
      </p:sp>
      <p:sp>
        <p:nvSpPr>
          <p:cNvPr id="122" name="Google Shape;122;p8"/>
          <p:cNvSpPr txBox="1">
            <a:spLocks noGrp="1"/>
          </p:cNvSpPr>
          <p:nvPr>
            <p:ph type="body" idx="1"/>
          </p:nvPr>
        </p:nvSpPr>
        <p:spPr>
          <a:xfrm>
            <a:off x="7708739" y="1486175"/>
            <a:ext cx="2604600" cy="551400"/>
          </a:xfrm>
          <a:prstGeom prst="rect">
            <a:avLst/>
          </a:prstGeom>
          <a:noFill/>
          <a:ln>
            <a:noFill/>
          </a:ln>
        </p:spPr>
        <p:txBody>
          <a:bodyPr spcFirstLastPara="1" wrap="square" lIns="91425" tIns="45700" rIns="91425" bIns="45700" anchor="t" anchorCtr="0">
            <a:normAutofit fontScale="55000"/>
          </a:bodyPr>
          <a:lstStyle/>
          <a:p>
            <a:pPr marL="0" lvl="0" indent="0" algn="l" rtl="0">
              <a:lnSpc>
                <a:spcPct val="90000"/>
              </a:lnSpc>
              <a:spcBef>
                <a:spcPts val="1000"/>
              </a:spcBef>
              <a:spcAft>
                <a:spcPts val="0"/>
              </a:spcAft>
              <a:buSzPct val="90909"/>
              <a:buNone/>
            </a:pPr>
            <a:r>
              <a:rPr lang="en-IN" sz="3600">
                <a:solidFill>
                  <a:srgbClr val="8992B1"/>
                </a:solidFill>
                <a:latin typeface="Montserrat"/>
                <a:ea typeface="Montserrat"/>
                <a:cs typeface="Montserrat"/>
                <a:sym typeface="Montserrat"/>
              </a:rPr>
              <a:t>Correlation Matrix</a:t>
            </a:r>
            <a:endParaRPr sz="3600">
              <a:solidFill>
                <a:srgbClr val="8992B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126"/>
        <p:cNvGrpSpPr/>
        <p:nvPr/>
      </p:nvGrpSpPr>
      <p:grpSpPr>
        <a:xfrm>
          <a:off x="0" y="0"/>
          <a:ext cx="0" cy="0"/>
          <a:chOff x="0" y="0"/>
          <a:chExt cx="0" cy="0"/>
        </a:xfrm>
      </p:grpSpPr>
      <p:sp>
        <p:nvSpPr>
          <p:cNvPr id="127" name="Google Shape;127;p9"/>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3"/>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Model Results</a:t>
            </a:r>
            <a:endParaRPr b="1">
              <a:solidFill>
                <a:srgbClr val="8992B1"/>
              </a:solidFill>
              <a:latin typeface="Montserrat"/>
              <a:ea typeface="Montserrat"/>
              <a:cs typeface="Montserrat"/>
              <a:sym typeface="Montserrat"/>
            </a:endParaRPr>
          </a:p>
        </p:txBody>
      </p:sp>
      <p:sp>
        <p:nvSpPr>
          <p:cNvPr id="128" name="Google Shape;128;p9"/>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29" name="Google Shape;129;p9"/>
          <p:cNvGraphicFramePr/>
          <p:nvPr/>
        </p:nvGraphicFramePr>
        <p:xfrm>
          <a:off x="952500" y="2667000"/>
          <a:ext cx="3000000" cy="3000000"/>
        </p:xfrm>
        <a:graphic>
          <a:graphicData uri="http://schemas.openxmlformats.org/drawingml/2006/table">
            <a:tbl>
              <a:tblPr>
                <a:noFill/>
                <a:tableStyleId>{634A4C19-E76E-4782-AF16-1948286F3061}</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81000">
                <a:tc>
                  <a:txBody>
                    <a:bodyPr/>
                    <a:lstStyle/>
                    <a:p>
                      <a:pPr marL="0" marR="0" lvl="0" indent="0" algn="l" rtl="0">
                        <a:lnSpc>
                          <a:spcPct val="100000"/>
                        </a:lnSpc>
                        <a:spcBef>
                          <a:spcPts val="0"/>
                        </a:spcBef>
                        <a:spcAft>
                          <a:spcPts val="0"/>
                        </a:spcAft>
                        <a:buClr>
                          <a:srgbClr val="000000"/>
                        </a:buClr>
                        <a:buSzPts val="2100"/>
                        <a:buFont typeface="Arial"/>
                        <a:buNone/>
                      </a:pPr>
                      <a:endParaRPr sz="2100" b="1"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b="1" u="none" strike="noStrike" cap="none">
                          <a:solidFill>
                            <a:srgbClr val="FFFFFF"/>
                          </a:solidFill>
                          <a:latin typeface="Montserrat"/>
                          <a:ea typeface="Montserrat"/>
                          <a:cs typeface="Montserrat"/>
                          <a:sym typeface="Montserrat"/>
                        </a:rPr>
                        <a:t>Logistic Regression</a:t>
                      </a:r>
                      <a:endParaRPr sz="1800" b="1"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b="1" u="none" strike="noStrike" cap="none">
                          <a:solidFill>
                            <a:srgbClr val="FFFFFF"/>
                          </a:solidFill>
                          <a:latin typeface="Montserrat"/>
                          <a:ea typeface="Montserrat"/>
                          <a:cs typeface="Montserrat"/>
                          <a:sym typeface="Montserrat"/>
                        </a:rPr>
                        <a:t>Naive Bayes</a:t>
                      </a:r>
                      <a:endParaRPr sz="1800" b="1"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solidFill>
                      <a:srgbClr val="C7705F">
                        <a:alpha val="55294"/>
                      </a:srgbClr>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b="1" u="none" strike="noStrike" cap="none">
                          <a:solidFill>
                            <a:srgbClr val="FFFFFF"/>
                          </a:solidFill>
                          <a:latin typeface="Montserrat"/>
                          <a:ea typeface="Montserrat"/>
                          <a:cs typeface="Montserrat"/>
                          <a:sym typeface="Montserrat"/>
                        </a:rPr>
                        <a:t>KNN</a:t>
                      </a:r>
                      <a:endParaRPr sz="1800" b="1"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b="1" u="none" strike="noStrike" cap="none">
                          <a:solidFill>
                            <a:srgbClr val="FFFFFF"/>
                          </a:solidFill>
                          <a:latin typeface="Montserrat"/>
                          <a:ea typeface="Montserrat"/>
                          <a:cs typeface="Montserrat"/>
                          <a:sym typeface="Montserrat"/>
                        </a:rPr>
                        <a:t>Decision Tree</a:t>
                      </a:r>
                      <a:endParaRPr sz="1800" b="1"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b="1" u="none" strike="noStrike" cap="none">
                          <a:solidFill>
                            <a:srgbClr val="FFFFFF"/>
                          </a:solidFill>
                          <a:latin typeface="Montserrat"/>
                          <a:ea typeface="Montserrat"/>
                          <a:cs typeface="Montserrat"/>
                          <a:sym typeface="Montserrat"/>
                        </a:rPr>
                        <a:t>Random Forest</a:t>
                      </a:r>
                      <a:endParaRPr sz="1800" b="1"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solidFill>
                      <a:srgbClr val="57943C">
                        <a:alpha val="75294"/>
                      </a:srgbClr>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IN" sz="1800" b="1" u="none" strike="noStrike" cap="none">
                          <a:solidFill>
                            <a:srgbClr val="FFFFFF"/>
                          </a:solidFill>
                          <a:latin typeface="Montserrat"/>
                          <a:ea typeface="Montserrat"/>
                          <a:cs typeface="Montserrat"/>
                          <a:sym typeface="Montserrat"/>
                        </a:rPr>
                        <a:t>Accuracy</a:t>
                      </a:r>
                      <a:endParaRPr sz="1800" b="1"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83.19%</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56.74%</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solidFill>
                      <a:srgbClr val="C7705F">
                        <a:alpha val="55294"/>
                      </a:srgbClr>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84.15%</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92.74%</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96.22%</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solidFill>
                      <a:srgbClr val="57943C">
                        <a:alpha val="75294"/>
                      </a:srgbClr>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IN" sz="1800" b="1" u="none" strike="noStrike" cap="none">
                          <a:solidFill>
                            <a:srgbClr val="FFFFFF"/>
                          </a:solidFill>
                          <a:latin typeface="Montserrat"/>
                          <a:ea typeface="Montserrat"/>
                          <a:cs typeface="Montserrat"/>
                          <a:sym typeface="Montserrat"/>
                        </a:rPr>
                        <a:t>Precision</a:t>
                      </a:r>
                      <a:endParaRPr sz="1800" b="1"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87.71%</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82.27%</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solidFill>
                      <a:srgbClr val="C7705F">
                        <a:alpha val="55294"/>
                      </a:srgbClr>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86.07%</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95.29%</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96.02%</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solidFill>
                      <a:srgbClr val="57943C">
                        <a:alpha val="75294"/>
                      </a:srgbClr>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IN" sz="1800" b="1" u="none" strike="noStrike" cap="none">
                          <a:solidFill>
                            <a:srgbClr val="FFFFFF"/>
                          </a:solidFill>
                          <a:latin typeface="Montserrat"/>
                          <a:ea typeface="Montserrat"/>
                          <a:cs typeface="Montserrat"/>
                          <a:sym typeface="Montserrat"/>
                        </a:rPr>
                        <a:t>Recall</a:t>
                      </a:r>
                      <a:endParaRPr sz="1800" b="1"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77.19%</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17.19%</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solidFill>
                      <a:srgbClr val="C7705F">
                        <a:alpha val="55294"/>
                      </a:srgbClr>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81.48%</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89.93%</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IN" sz="1800" u="none" strike="noStrike" cap="none">
                          <a:solidFill>
                            <a:srgbClr val="FFFFFF"/>
                          </a:solidFill>
                          <a:latin typeface="Montserrat"/>
                          <a:ea typeface="Montserrat"/>
                          <a:cs typeface="Montserrat"/>
                          <a:sym typeface="Montserrat"/>
                        </a:rPr>
                        <a:t>96.44%</a:t>
                      </a:r>
                      <a:endParaRPr sz="1800" u="none" strike="noStrike" cap="none">
                        <a:solidFill>
                          <a:srgbClr val="FFFFFF"/>
                        </a:solidFill>
                        <a:latin typeface="Montserrat"/>
                        <a:ea typeface="Montserrat"/>
                        <a:cs typeface="Montserrat"/>
                        <a:sym typeface="Montserrat"/>
                      </a:endParaRPr>
                    </a:p>
                  </a:txBody>
                  <a:tcPr marL="91425" marR="91425" marT="91425" marB="91425">
                    <a:lnL w="9525" cap="flat" cmpd="sng">
                      <a:solidFill>
                        <a:srgbClr val="8992B1"/>
                      </a:solidFill>
                      <a:prstDash val="solid"/>
                      <a:round/>
                      <a:headEnd type="none" w="sm" len="sm"/>
                      <a:tailEnd type="none" w="sm" len="sm"/>
                    </a:lnL>
                    <a:lnR w="9525" cap="flat" cmpd="sng">
                      <a:solidFill>
                        <a:srgbClr val="8992B1"/>
                      </a:solidFill>
                      <a:prstDash val="solid"/>
                      <a:round/>
                      <a:headEnd type="none" w="sm" len="sm"/>
                      <a:tailEnd type="none" w="sm" len="sm"/>
                    </a:lnR>
                    <a:lnT w="9525" cap="flat" cmpd="sng">
                      <a:solidFill>
                        <a:srgbClr val="8992B1"/>
                      </a:solidFill>
                      <a:prstDash val="solid"/>
                      <a:round/>
                      <a:headEnd type="none" w="sm" len="sm"/>
                      <a:tailEnd type="none" w="sm" len="sm"/>
                    </a:lnT>
                    <a:lnB w="9525" cap="flat" cmpd="sng">
                      <a:solidFill>
                        <a:srgbClr val="8992B1"/>
                      </a:solidFill>
                      <a:prstDash val="solid"/>
                      <a:round/>
                      <a:headEnd type="none" w="sm" len="sm"/>
                      <a:tailEnd type="none" w="sm" len="sm"/>
                    </a:lnB>
                    <a:solidFill>
                      <a:srgbClr val="57943C">
                        <a:alpha val="75294"/>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1C30"/>
        </a:solidFill>
        <a:effectLst/>
      </p:bgPr>
    </p:bg>
    <p:spTree>
      <p:nvGrpSpPr>
        <p:cNvPr id="1" name="Shape 133"/>
        <p:cNvGrpSpPr/>
        <p:nvPr/>
      </p:nvGrpSpPr>
      <p:grpSpPr>
        <a:xfrm>
          <a:off x="0" y="0"/>
          <a:ext cx="0" cy="0"/>
          <a:chOff x="0" y="0"/>
          <a:chExt cx="0" cy="0"/>
        </a:xfrm>
      </p:grpSpPr>
      <p:sp>
        <p:nvSpPr>
          <p:cNvPr id="134" name="Google Shape;134;p10"/>
          <p:cNvSpPr txBox="1">
            <a:spLocks noGrp="1"/>
          </p:cNvSpPr>
          <p:nvPr>
            <p:ph type="body" idx="1"/>
          </p:nvPr>
        </p:nvSpPr>
        <p:spPr>
          <a:xfrm>
            <a:off x="394050" y="2507275"/>
            <a:ext cx="5370600" cy="4351200"/>
          </a:xfrm>
          <a:prstGeom prst="rect">
            <a:avLst/>
          </a:prstGeom>
          <a:noFill/>
          <a:ln>
            <a:noFill/>
          </a:ln>
        </p:spPr>
        <p:txBody>
          <a:bodyPr spcFirstLastPara="1" wrap="square" lIns="91425" tIns="45700" rIns="91425" bIns="45700" anchor="t" anchorCtr="0">
            <a:normAutofit/>
          </a:bodyPr>
          <a:lstStyle/>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FFFFFF"/>
                </a:solidFill>
                <a:latin typeface="Montserrat"/>
                <a:ea typeface="Montserrat"/>
                <a:cs typeface="Montserrat"/>
                <a:sym typeface="Montserrat"/>
              </a:rPr>
              <a:t>Time</a:t>
            </a:r>
            <a:r>
              <a:rPr lang="en-IN">
                <a:solidFill>
                  <a:srgbClr val="8992B1"/>
                </a:solidFill>
                <a:latin typeface="Montserrat"/>
                <a:ea typeface="Montserrat"/>
                <a:cs typeface="Montserrat"/>
                <a:sym typeface="Montserrat"/>
              </a:rPr>
              <a:t> between Transactions</a:t>
            </a:r>
            <a:endParaRPr>
              <a:solidFill>
                <a:srgbClr val="8992B1"/>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FFFFFF"/>
                </a:solidFill>
                <a:latin typeface="Montserrat"/>
                <a:ea typeface="Montserrat"/>
                <a:cs typeface="Montserrat"/>
                <a:sym typeface="Montserrat"/>
              </a:rPr>
              <a:t>Value</a:t>
            </a:r>
            <a:r>
              <a:rPr lang="en-IN">
                <a:solidFill>
                  <a:srgbClr val="8992B1"/>
                </a:solidFill>
                <a:latin typeface="Montserrat"/>
                <a:ea typeface="Montserrat"/>
                <a:cs typeface="Montserrat"/>
                <a:sym typeface="Montserrat"/>
              </a:rPr>
              <a:t> of Ether received</a:t>
            </a:r>
            <a:endParaRPr>
              <a:solidFill>
                <a:srgbClr val="8992B1"/>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FFFFFF"/>
                </a:solidFill>
                <a:latin typeface="Montserrat"/>
                <a:ea typeface="Montserrat"/>
                <a:cs typeface="Montserrat"/>
                <a:sym typeface="Montserrat"/>
              </a:rPr>
              <a:t>Total number</a:t>
            </a:r>
            <a:r>
              <a:rPr lang="en-IN">
                <a:solidFill>
                  <a:srgbClr val="8992B1"/>
                </a:solidFill>
                <a:latin typeface="Montserrat"/>
                <a:ea typeface="Montserrat"/>
                <a:cs typeface="Montserrat"/>
                <a:sym typeface="Montserrat"/>
              </a:rPr>
              <a:t> of token transactions </a:t>
            </a:r>
            <a:endParaRPr>
              <a:solidFill>
                <a:srgbClr val="8992B1"/>
              </a:solidFill>
              <a:latin typeface="Montserrat"/>
              <a:ea typeface="Montserrat"/>
              <a:cs typeface="Montserrat"/>
              <a:sym typeface="Montserrat"/>
            </a:endParaRPr>
          </a:p>
        </p:txBody>
      </p:sp>
      <p:sp>
        <p:nvSpPr>
          <p:cNvPr id="135" name="Google Shape;135;p10"/>
          <p:cNvSpPr txBox="1">
            <a:spLocks noGrp="1"/>
          </p:cNvSpPr>
          <p:nvPr>
            <p:ph type="title"/>
          </p:nvPr>
        </p:nvSpPr>
        <p:spPr>
          <a:xfrm>
            <a:off x="394050" y="428400"/>
            <a:ext cx="6638100" cy="763500"/>
          </a:xfrm>
          <a:prstGeom prst="rect">
            <a:avLst/>
          </a:prstGeom>
          <a:noFill/>
          <a:ln>
            <a:noFill/>
          </a:ln>
          <a:effectLst>
            <a:outerShdw blurRad="57150" dist="19050" dir="5400000" algn="bl" rotWithShape="0">
              <a:srgbClr val="000000">
                <a:alpha val="49803"/>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solidFill>
                  <a:srgbClr val="8992B1"/>
                </a:solidFill>
                <a:latin typeface="Montserrat"/>
                <a:ea typeface="Montserrat"/>
                <a:cs typeface="Montserrat"/>
                <a:sym typeface="Montserrat"/>
              </a:rPr>
              <a:t>Findings</a:t>
            </a:r>
            <a:endParaRPr b="1">
              <a:solidFill>
                <a:srgbClr val="8992B1"/>
              </a:solidFill>
              <a:latin typeface="Montserrat"/>
              <a:ea typeface="Montserrat"/>
              <a:cs typeface="Montserrat"/>
              <a:sym typeface="Montserrat"/>
            </a:endParaRPr>
          </a:p>
        </p:txBody>
      </p:sp>
      <p:sp>
        <p:nvSpPr>
          <p:cNvPr id="136" name="Google Shape;136;p10"/>
          <p:cNvSpPr/>
          <p:nvPr/>
        </p:nvSpPr>
        <p:spPr>
          <a:xfrm>
            <a:off x="0" y="534450"/>
            <a:ext cx="319200" cy="551400"/>
          </a:xfrm>
          <a:prstGeom prst="rect">
            <a:avLst/>
          </a:prstGeom>
          <a:solidFill>
            <a:srgbClr val="636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0"/>
          <p:cNvSpPr txBox="1">
            <a:spLocks noGrp="1"/>
          </p:cNvSpPr>
          <p:nvPr>
            <p:ph type="body" idx="1"/>
          </p:nvPr>
        </p:nvSpPr>
        <p:spPr>
          <a:xfrm>
            <a:off x="1387950" y="1585975"/>
            <a:ext cx="3310800" cy="6336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1600"/>
              </a:spcAft>
              <a:buSzPts val="1800"/>
              <a:buNone/>
            </a:pPr>
            <a:r>
              <a:rPr lang="en-IN" b="1" u="sng">
                <a:solidFill>
                  <a:srgbClr val="8992B1"/>
                </a:solidFill>
                <a:latin typeface="Montserrat"/>
                <a:ea typeface="Montserrat"/>
                <a:cs typeface="Montserrat"/>
                <a:sym typeface="Montserrat"/>
              </a:rPr>
              <a:t>KEY VARIABLES</a:t>
            </a:r>
            <a:endParaRPr b="1" u="sng">
              <a:solidFill>
                <a:srgbClr val="8992B1"/>
              </a:solidFill>
              <a:latin typeface="Montserrat"/>
              <a:ea typeface="Montserrat"/>
              <a:cs typeface="Montserrat"/>
              <a:sym typeface="Montserrat"/>
            </a:endParaRPr>
          </a:p>
        </p:txBody>
      </p:sp>
      <p:sp>
        <p:nvSpPr>
          <p:cNvPr id="138" name="Google Shape;138;p10"/>
          <p:cNvSpPr txBox="1">
            <a:spLocks noGrp="1"/>
          </p:cNvSpPr>
          <p:nvPr>
            <p:ph type="body" idx="1"/>
          </p:nvPr>
        </p:nvSpPr>
        <p:spPr>
          <a:xfrm>
            <a:off x="7689900" y="1546000"/>
            <a:ext cx="3310800" cy="6336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1600"/>
              </a:spcAft>
              <a:buSzPts val="1800"/>
              <a:buNone/>
            </a:pPr>
            <a:r>
              <a:rPr lang="en-IN" b="1" u="sng">
                <a:solidFill>
                  <a:srgbClr val="8992B1"/>
                </a:solidFill>
                <a:latin typeface="Montserrat"/>
                <a:ea typeface="Montserrat"/>
                <a:cs typeface="Montserrat"/>
                <a:sym typeface="Montserrat"/>
              </a:rPr>
              <a:t>INSIGHTS</a:t>
            </a:r>
            <a:endParaRPr b="1" u="sng">
              <a:solidFill>
                <a:srgbClr val="8992B1"/>
              </a:solidFill>
              <a:latin typeface="Montserrat"/>
              <a:ea typeface="Montserrat"/>
              <a:cs typeface="Montserrat"/>
              <a:sym typeface="Montserrat"/>
            </a:endParaRPr>
          </a:p>
        </p:txBody>
      </p:sp>
      <p:sp>
        <p:nvSpPr>
          <p:cNvPr id="139" name="Google Shape;139;p10"/>
          <p:cNvSpPr txBox="1">
            <a:spLocks noGrp="1"/>
          </p:cNvSpPr>
          <p:nvPr>
            <p:ph type="body" idx="1"/>
          </p:nvPr>
        </p:nvSpPr>
        <p:spPr>
          <a:xfrm>
            <a:off x="6318450" y="2547238"/>
            <a:ext cx="5370600" cy="4351200"/>
          </a:xfrm>
          <a:prstGeom prst="rect">
            <a:avLst/>
          </a:prstGeom>
          <a:noFill/>
          <a:ln>
            <a:noFill/>
          </a:ln>
        </p:spPr>
        <p:txBody>
          <a:bodyPr spcFirstLastPara="1" wrap="square" lIns="91425" tIns="45700" rIns="91425" bIns="45700" anchor="t" anchorCtr="0">
            <a:noAutofit/>
          </a:bodyPr>
          <a:lstStyle/>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FFFFFF"/>
                </a:solidFill>
                <a:latin typeface="Montserrat"/>
                <a:ea typeface="Montserrat"/>
                <a:cs typeface="Montserrat"/>
                <a:sym typeface="Montserrat"/>
              </a:rPr>
              <a:t>Shorter</a:t>
            </a:r>
            <a:r>
              <a:rPr lang="en-IN">
                <a:solidFill>
                  <a:srgbClr val="8992B1"/>
                </a:solidFill>
                <a:latin typeface="Montserrat"/>
                <a:ea typeface="Montserrat"/>
                <a:cs typeface="Montserrat"/>
                <a:sym typeface="Montserrat"/>
              </a:rPr>
              <a:t> time difference between transactions</a:t>
            </a:r>
            <a:endParaRPr>
              <a:solidFill>
                <a:srgbClr val="8992B1"/>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FFFFFF"/>
                </a:solidFill>
                <a:latin typeface="Montserrat"/>
                <a:ea typeface="Montserrat"/>
                <a:cs typeface="Montserrat"/>
                <a:sym typeface="Montserrat"/>
              </a:rPr>
              <a:t>Lower</a:t>
            </a:r>
            <a:r>
              <a:rPr lang="en-IN">
                <a:solidFill>
                  <a:srgbClr val="8992B1"/>
                </a:solidFill>
                <a:latin typeface="Montserrat"/>
                <a:ea typeface="Montserrat"/>
                <a:cs typeface="Montserrat"/>
                <a:sym typeface="Montserrat"/>
              </a:rPr>
              <a:t> value Ether transaction </a:t>
            </a:r>
            <a:endParaRPr>
              <a:solidFill>
                <a:srgbClr val="8992B1"/>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8992B1"/>
              </a:buClr>
              <a:buSzPts val="2400"/>
              <a:buFont typeface="Montserrat"/>
              <a:buAutoNum type="arabicPeriod"/>
            </a:pPr>
            <a:r>
              <a:rPr lang="en-IN" b="1">
                <a:solidFill>
                  <a:srgbClr val="FFFFFF"/>
                </a:solidFill>
                <a:latin typeface="Montserrat"/>
                <a:ea typeface="Montserrat"/>
                <a:cs typeface="Montserrat"/>
                <a:sym typeface="Montserrat"/>
              </a:rPr>
              <a:t>Less</a:t>
            </a:r>
            <a:r>
              <a:rPr lang="en-IN">
                <a:solidFill>
                  <a:srgbClr val="8992B1"/>
                </a:solidFill>
                <a:latin typeface="Montserrat"/>
                <a:ea typeface="Montserrat"/>
                <a:cs typeface="Montserrat"/>
                <a:sym typeface="Montserrat"/>
              </a:rPr>
              <a:t> transactions</a:t>
            </a:r>
            <a:endParaRPr b="1">
              <a:solidFill>
                <a:srgbClr val="FFFFFF"/>
              </a:solidFill>
              <a:latin typeface="Montserrat"/>
              <a:ea typeface="Montserrat"/>
              <a:cs typeface="Montserrat"/>
              <a:sym typeface="Montserrat"/>
            </a:endParaRPr>
          </a:p>
        </p:txBody>
      </p:sp>
      <p:sp>
        <p:nvSpPr>
          <p:cNvPr id="140" name="Google Shape;140;p10"/>
          <p:cNvSpPr txBox="1"/>
          <p:nvPr/>
        </p:nvSpPr>
        <p:spPr>
          <a:xfrm>
            <a:off x="6318450" y="5085325"/>
            <a:ext cx="58158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1600"/>
              </a:spcAft>
              <a:buClr>
                <a:srgbClr val="000000"/>
              </a:buClr>
              <a:buSzPts val="2600"/>
              <a:buFont typeface="Arial"/>
              <a:buNone/>
            </a:pPr>
            <a:r>
              <a:rPr lang="en-IN" sz="2600" b="1" i="0" u="none" strike="noStrike" cap="none">
                <a:solidFill>
                  <a:srgbClr val="FFFFFF"/>
                </a:solidFill>
                <a:latin typeface="Montserrat"/>
                <a:ea typeface="Montserrat"/>
                <a:cs typeface="Montserrat"/>
                <a:sym typeface="Montserrat"/>
              </a:rPr>
              <a:t>⇒ HIGHER CHANCE OF FRAUD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558</Words>
  <Application>Microsoft Macintosh PowerPoint</Application>
  <PresentationFormat>Widescreen</PresentationFormat>
  <Paragraphs>147</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Arial</vt:lpstr>
      <vt:lpstr>Montserrat</vt:lpstr>
      <vt:lpstr>Simple Dark</vt:lpstr>
      <vt:lpstr>Ethereum  Fraud Detection</vt:lpstr>
      <vt:lpstr>Contents</vt:lpstr>
      <vt:lpstr>Introduction to Ethereum </vt:lpstr>
      <vt:lpstr>Ethereum Transaction</vt:lpstr>
      <vt:lpstr>Fraud in Cryptocurrencies</vt:lpstr>
      <vt:lpstr>Data</vt:lpstr>
      <vt:lpstr>Exploration</vt:lpstr>
      <vt:lpstr>Model Results</vt:lpstr>
      <vt:lpstr>Findings</vt:lpstr>
      <vt:lpstr>THANK YOU</vt:lpstr>
      <vt:lpstr>APPENDIX</vt:lpstr>
      <vt:lpstr>Libraries</vt:lpstr>
      <vt:lpstr>Cleaning</vt:lpstr>
      <vt:lpstr>Balancing Data</vt:lpstr>
      <vt:lpstr>Logistic Regression</vt:lpstr>
      <vt:lpstr>Naive Bayes</vt:lpstr>
      <vt:lpstr>KNN</vt:lpstr>
      <vt:lpstr>KNN(Contd…)</vt:lpstr>
      <vt:lpstr>Classification Tree</vt:lpstr>
      <vt:lpstr>Classification Tree Results</vt:lpstr>
      <vt:lpstr>Pruned Classification Tree</vt:lpstr>
      <vt:lpstr>Pruned Classification Tree Results</vt:lpstr>
      <vt:lpstr>Random Forest</vt:lpstr>
      <vt:lpstr>Random Forest Results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Ethereum  Fraud Detection</dc:title>
  <dc:subject/>
  <dc:creator>Jai Agrawal</dc:creator>
  <cp:keywords/>
  <dc:description/>
  <cp:lastModifiedBy>Jai Agrawal-MSBA22B</cp:lastModifiedBy>
  <cp:revision>2</cp:revision>
  <dcterms:created xsi:type="dcterms:W3CDTF">2022-03-07T05:48:43Z</dcterms:created>
  <dcterms:modified xsi:type="dcterms:W3CDTF">2022-03-23T01:12:28Z</dcterms:modified>
  <cp:category/>
</cp:coreProperties>
</file>